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Space Mono Bold" charset="1" panose="02000809030000020004"/>
      <p:regular r:id="rId16"/>
    </p:embeddedFont>
    <p:embeddedFont>
      <p:font typeface="Wedges" charset="1" panose="02000500000000000000"/>
      <p:regular r:id="rId17"/>
    </p:embeddedFont>
    <p:embeddedFont>
      <p:font typeface="Anton" charset="1" panose="00000500000000000000"/>
      <p:regular r:id="rId18"/>
    </p:embeddedFont>
    <p:embeddedFont>
      <p:font typeface="League Spartan"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496" t="-6845" r="-5891" b="-3164"/>
            </a:stretch>
          </a:blipFill>
        </p:spPr>
      </p:sp>
      <p:sp>
        <p:nvSpPr>
          <p:cNvPr name="Freeform 3" id="3"/>
          <p:cNvSpPr/>
          <p:nvPr/>
        </p:nvSpPr>
        <p:spPr>
          <a:xfrm flipH="false" flipV="false" rot="-2030060">
            <a:off x="7676492" y="1143782"/>
            <a:ext cx="3485462" cy="1220492"/>
          </a:xfrm>
          <a:custGeom>
            <a:avLst/>
            <a:gdLst/>
            <a:ahLst/>
            <a:cxnLst/>
            <a:rect r="r" b="b" t="t" l="l"/>
            <a:pathLst>
              <a:path h="1220492" w="3485462">
                <a:moveTo>
                  <a:pt x="0" y="0"/>
                </a:moveTo>
                <a:lnTo>
                  <a:pt x="3485462" y="0"/>
                </a:lnTo>
                <a:lnTo>
                  <a:pt x="3485462" y="1220492"/>
                </a:lnTo>
                <a:lnTo>
                  <a:pt x="0" y="1220492"/>
                </a:lnTo>
                <a:lnTo>
                  <a:pt x="0" y="0"/>
                </a:lnTo>
                <a:close/>
              </a:path>
            </a:pathLst>
          </a:custGeom>
          <a:blipFill>
            <a:blip r:embed="rId3"/>
            <a:stretch>
              <a:fillRect l="0" t="-33531" r="0" b="-33531"/>
            </a:stretch>
          </a:blipFill>
        </p:spPr>
      </p:sp>
      <p:sp>
        <p:nvSpPr>
          <p:cNvPr name="Freeform 4" id="4"/>
          <p:cNvSpPr/>
          <p:nvPr/>
        </p:nvSpPr>
        <p:spPr>
          <a:xfrm flipH="false" flipV="false" rot="0">
            <a:off x="-287206" y="-1226135"/>
            <a:ext cx="4114800" cy="3987615"/>
          </a:xfrm>
          <a:custGeom>
            <a:avLst/>
            <a:gdLst/>
            <a:ahLst/>
            <a:cxnLst/>
            <a:rect r="r" b="b" t="t" l="l"/>
            <a:pathLst>
              <a:path h="3987615" w="4114800">
                <a:moveTo>
                  <a:pt x="0" y="0"/>
                </a:moveTo>
                <a:lnTo>
                  <a:pt x="4114800" y="0"/>
                </a:lnTo>
                <a:lnTo>
                  <a:pt x="4114800" y="3987615"/>
                </a:lnTo>
                <a:lnTo>
                  <a:pt x="0" y="39876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1811023" y="767672"/>
            <a:ext cx="5448277" cy="7362536"/>
          </a:xfrm>
          <a:custGeom>
            <a:avLst/>
            <a:gdLst/>
            <a:ahLst/>
            <a:cxnLst/>
            <a:rect r="r" b="b" t="t" l="l"/>
            <a:pathLst>
              <a:path h="7362536" w="5448277">
                <a:moveTo>
                  <a:pt x="5448277" y="0"/>
                </a:moveTo>
                <a:lnTo>
                  <a:pt x="0" y="0"/>
                </a:lnTo>
                <a:lnTo>
                  <a:pt x="0" y="7362537"/>
                </a:lnTo>
                <a:lnTo>
                  <a:pt x="5448277" y="7362537"/>
                </a:lnTo>
                <a:lnTo>
                  <a:pt x="5448277" y="0"/>
                </a:lnTo>
                <a:close/>
              </a:path>
            </a:pathLst>
          </a:custGeom>
          <a:blipFill>
            <a:blip r:embed="rId6"/>
            <a:stretch>
              <a:fillRect l="0" t="0" r="0" b="0"/>
            </a:stretch>
          </a:blipFill>
        </p:spPr>
      </p:sp>
      <p:sp>
        <p:nvSpPr>
          <p:cNvPr name="Freeform 6" id="6"/>
          <p:cNvSpPr/>
          <p:nvPr/>
        </p:nvSpPr>
        <p:spPr>
          <a:xfrm flipH="false" flipV="false" rot="0">
            <a:off x="15803785" y="2006600"/>
            <a:ext cx="3556833" cy="3552387"/>
          </a:xfrm>
          <a:custGeom>
            <a:avLst/>
            <a:gdLst/>
            <a:ahLst/>
            <a:cxnLst/>
            <a:rect r="r" b="b" t="t" l="l"/>
            <a:pathLst>
              <a:path h="3552387" w="3556833">
                <a:moveTo>
                  <a:pt x="0" y="0"/>
                </a:moveTo>
                <a:lnTo>
                  <a:pt x="3556833" y="0"/>
                </a:lnTo>
                <a:lnTo>
                  <a:pt x="3556833" y="3552387"/>
                </a:lnTo>
                <a:lnTo>
                  <a:pt x="0" y="3552387"/>
                </a:lnTo>
                <a:lnTo>
                  <a:pt x="0" y="0"/>
                </a:lnTo>
                <a:close/>
              </a:path>
            </a:pathLst>
          </a:custGeom>
          <a:blipFill>
            <a:blip r:embed="rId7"/>
            <a:stretch>
              <a:fillRect l="0" t="0" r="0" b="0"/>
            </a:stretch>
          </a:blipFill>
        </p:spPr>
      </p:sp>
      <p:sp>
        <p:nvSpPr>
          <p:cNvPr name="Freeform 7" id="7"/>
          <p:cNvSpPr/>
          <p:nvPr/>
        </p:nvSpPr>
        <p:spPr>
          <a:xfrm flipH="false" flipV="false" rot="743439">
            <a:off x="15234582" y="5484751"/>
            <a:ext cx="2442317" cy="6784215"/>
          </a:xfrm>
          <a:custGeom>
            <a:avLst/>
            <a:gdLst/>
            <a:ahLst/>
            <a:cxnLst/>
            <a:rect r="r" b="b" t="t" l="l"/>
            <a:pathLst>
              <a:path h="6784215" w="2442317">
                <a:moveTo>
                  <a:pt x="0" y="0"/>
                </a:moveTo>
                <a:lnTo>
                  <a:pt x="2442318" y="0"/>
                </a:lnTo>
                <a:lnTo>
                  <a:pt x="2442318" y="6784214"/>
                </a:lnTo>
                <a:lnTo>
                  <a:pt x="0" y="6784214"/>
                </a:lnTo>
                <a:lnTo>
                  <a:pt x="0" y="0"/>
                </a:lnTo>
                <a:close/>
              </a:path>
            </a:pathLst>
          </a:custGeom>
          <a:blipFill>
            <a:blip r:embed="rId8"/>
            <a:stretch>
              <a:fillRect l="0" t="0" r="0" b="0"/>
            </a:stretch>
          </a:blipFill>
        </p:spPr>
      </p:sp>
      <p:sp>
        <p:nvSpPr>
          <p:cNvPr name="Freeform 8" id="8"/>
          <p:cNvSpPr/>
          <p:nvPr/>
        </p:nvSpPr>
        <p:spPr>
          <a:xfrm flipH="false" flipV="false" rot="0">
            <a:off x="8880067" y="1754028"/>
            <a:ext cx="7613824" cy="7504272"/>
          </a:xfrm>
          <a:custGeom>
            <a:avLst/>
            <a:gdLst/>
            <a:ahLst/>
            <a:cxnLst/>
            <a:rect r="r" b="b" t="t" l="l"/>
            <a:pathLst>
              <a:path h="7504272" w="7613824">
                <a:moveTo>
                  <a:pt x="0" y="0"/>
                </a:moveTo>
                <a:lnTo>
                  <a:pt x="7613823" y="0"/>
                </a:lnTo>
                <a:lnTo>
                  <a:pt x="7613823" y="7504272"/>
                </a:lnTo>
                <a:lnTo>
                  <a:pt x="0" y="7504272"/>
                </a:lnTo>
                <a:lnTo>
                  <a:pt x="0" y="0"/>
                </a:lnTo>
                <a:close/>
              </a:path>
            </a:pathLst>
          </a:custGeom>
          <a:blipFill>
            <a:blip r:embed="rId9"/>
            <a:stretch>
              <a:fillRect l="0" t="0" r="0" b="0"/>
            </a:stretch>
          </a:blipFill>
        </p:spPr>
      </p:sp>
      <p:grpSp>
        <p:nvGrpSpPr>
          <p:cNvPr name="Group 9" id="9"/>
          <p:cNvGrpSpPr/>
          <p:nvPr/>
        </p:nvGrpSpPr>
        <p:grpSpPr>
          <a:xfrm rot="0">
            <a:off x="9760672" y="2280174"/>
            <a:ext cx="6043113" cy="6043113"/>
            <a:chOff x="0" y="0"/>
            <a:chExt cx="8057484" cy="8057484"/>
          </a:xfrm>
        </p:grpSpPr>
        <p:sp>
          <p:nvSpPr>
            <p:cNvPr name="Freeform 10" id="10"/>
            <p:cNvSpPr/>
            <p:nvPr/>
          </p:nvSpPr>
          <p:spPr>
            <a:xfrm flipH="false" flipV="false" rot="0">
              <a:off x="0" y="0"/>
              <a:ext cx="8057484" cy="8057484"/>
            </a:xfrm>
            <a:custGeom>
              <a:avLst/>
              <a:gdLst/>
              <a:ahLst/>
              <a:cxnLst/>
              <a:rect r="r" b="b" t="t" l="l"/>
              <a:pathLst>
                <a:path h="8057484" w="8057484">
                  <a:moveTo>
                    <a:pt x="0" y="0"/>
                  </a:moveTo>
                  <a:lnTo>
                    <a:pt x="8057484" y="0"/>
                  </a:lnTo>
                  <a:lnTo>
                    <a:pt x="8057484" y="8057484"/>
                  </a:lnTo>
                  <a:lnTo>
                    <a:pt x="0" y="80574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6153651" y="574388"/>
              <a:ext cx="1375678" cy="1370676"/>
            </a:xfrm>
            <a:custGeom>
              <a:avLst/>
              <a:gdLst/>
              <a:ahLst/>
              <a:cxnLst/>
              <a:rect r="r" b="b" t="t" l="l"/>
              <a:pathLst>
                <a:path h="1370676" w="1375678">
                  <a:moveTo>
                    <a:pt x="0" y="0"/>
                  </a:moveTo>
                  <a:lnTo>
                    <a:pt x="1375678" y="0"/>
                  </a:lnTo>
                  <a:lnTo>
                    <a:pt x="1375678" y="1370675"/>
                  </a:lnTo>
                  <a:lnTo>
                    <a:pt x="0" y="13706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6153651" y="6173502"/>
              <a:ext cx="1375678" cy="1370676"/>
            </a:xfrm>
            <a:custGeom>
              <a:avLst/>
              <a:gdLst/>
              <a:ahLst/>
              <a:cxnLst/>
              <a:rect r="r" b="b" t="t" l="l"/>
              <a:pathLst>
                <a:path h="1370676" w="1375678">
                  <a:moveTo>
                    <a:pt x="0" y="0"/>
                  </a:moveTo>
                  <a:lnTo>
                    <a:pt x="1375678" y="0"/>
                  </a:lnTo>
                  <a:lnTo>
                    <a:pt x="1375678" y="1370676"/>
                  </a:lnTo>
                  <a:lnTo>
                    <a:pt x="0" y="13706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3340903" y="6173502"/>
              <a:ext cx="1375678" cy="1370676"/>
            </a:xfrm>
            <a:custGeom>
              <a:avLst/>
              <a:gdLst/>
              <a:ahLst/>
              <a:cxnLst/>
              <a:rect r="r" b="b" t="t" l="l"/>
              <a:pathLst>
                <a:path h="1370676" w="1375678">
                  <a:moveTo>
                    <a:pt x="0" y="0"/>
                  </a:moveTo>
                  <a:lnTo>
                    <a:pt x="1375678" y="0"/>
                  </a:lnTo>
                  <a:lnTo>
                    <a:pt x="1375678" y="1370676"/>
                  </a:lnTo>
                  <a:lnTo>
                    <a:pt x="0" y="13706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535093" y="3343404"/>
              <a:ext cx="1375678" cy="1370676"/>
            </a:xfrm>
            <a:custGeom>
              <a:avLst/>
              <a:gdLst/>
              <a:ahLst/>
              <a:cxnLst/>
              <a:rect r="r" b="b" t="t" l="l"/>
              <a:pathLst>
                <a:path h="1370676" w="1375678">
                  <a:moveTo>
                    <a:pt x="0" y="0"/>
                  </a:moveTo>
                  <a:lnTo>
                    <a:pt x="1375678" y="0"/>
                  </a:lnTo>
                  <a:lnTo>
                    <a:pt x="1375678" y="1370676"/>
                  </a:lnTo>
                  <a:lnTo>
                    <a:pt x="0" y="13706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3340903" y="574388"/>
              <a:ext cx="1370676" cy="1370676"/>
            </a:xfrm>
            <a:custGeom>
              <a:avLst/>
              <a:gdLst/>
              <a:ahLst/>
              <a:cxnLst/>
              <a:rect r="r" b="b" t="t" l="l"/>
              <a:pathLst>
                <a:path h="1370676" w="1370676">
                  <a:moveTo>
                    <a:pt x="0" y="0"/>
                  </a:moveTo>
                  <a:lnTo>
                    <a:pt x="1370676" y="0"/>
                  </a:lnTo>
                  <a:lnTo>
                    <a:pt x="1370676" y="1370675"/>
                  </a:lnTo>
                  <a:lnTo>
                    <a:pt x="0" y="13706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535093" y="574388"/>
              <a:ext cx="1370676" cy="1370676"/>
            </a:xfrm>
            <a:custGeom>
              <a:avLst/>
              <a:gdLst/>
              <a:ahLst/>
              <a:cxnLst/>
              <a:rect r="r" b="b" t="t" l="l"/>
              <a:pathLst>
                <a:path h="1370676" w="1370676">
                  <a:moveTo>
                    <a:pt x="0" y="0"/>
                  </a:moveTo>
                  <a:lnTo>
                    <a:pt x="1370676" y="0"/>
                  </a:lnTo>
                  <a:lnTo>
                    <a:pt x="1370676" y="1370675"/>
                  </a:lnTo>
                  <a:lnTo>
                    <a:pt x="0" y="13706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3340903" y="3343404"/>
              <a:ext cx="1370676" cy="1370676"/>
            </a:xfrm>
            <a:custGeom>
              <a:avLst/>
              <a:gdLst/>
              <a:ahLst/>
              <a:cxnLst/>
              <a:rect r="r" b="b" t="t" l="l"/>
              <a:pathLst>
                <a:path h="1370676" w="1370676">
                  <a:moveTo>
                    <a:pt x="0" y="0"/>
                  </a:moveTo>
                  <a:lnTo>
                    <a:pt x="1370676" y="0"/>
                  </a:lnTo>
                  <a:lnTo>
                    <a:pt x="1370676" y="1370676"/>
                  </a:lnTo>
                  <a:lnTo>
                    <a:pt x="0" y="13706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6158653" y="3343404"/>
              <a:ext cx="1370676" cy="1370676"/>
            </a:xfrm>
            <a:custGeom>
              <a:avLst/>
              <a:gdLst/>
              <a:ahLst/>
              <a:cxnLst/>
              <a:rect r="r" b="b" t="t" l="l"/>
              <a:pathLst>
                <a:path h="1370676" w="1370676">
                  <a:moveTo>
                    <a:pt x="0" y="0"/>
                  </a:moveTo>
                  <a:lnTo>
                    <a:pt x="1370676" y="0"/>
                  </a:lnTo>
                  <a:lnTo>
                    <a:pt x="1370676" y="1370676"/>
                  </a:lnTo>
                  <a:lnTo>
                    <a:pt x="0" y="13706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9" id="19"/>
          <p:cNvSpPr txBox="true"/>
          <p:nvPr/>
        </p:nvSpPr>
        <p:spPr>
          <a:xfrm rot="0">
            <a:off x="1028700" y="3118718"/>
            <a:ext cx="7053785" cy="1295400"/>
          </a:xfrm>
          <a:prstGeom prst="rect">
            <a:avLst/>
          </a:prstGeom>
        </p:spPr>
        <p:txBody>
          <a:bodyPr anchor="t" rtlCol="false" tIns="0" lIns="0" bIns="0" rIns="0">
            <a:spAutoFit/>
          </a:bodyPr>
          <a:lstStyle/>
          <a:p>
            <a:pPr algn="l">
              <a:lnSpc>
                <a:spcPts val="9900"/>
              </a:lnSpc>
            </a:pPr>
            <a:r>
              <a:rPr lang="en-US" b="true" sz="9000">
                <a:solidFill>
                  <a:srgbClr val="000000"/>
                </a:solidFill>
                <a:latin typeface="Space Mono Bold"/>
                <a:ea typeface="Space Mono Bold"/>
                <a:cs typeface="Space Mono Bold"/>
                <a:sym typeface="Space Mono Bold"/>
              </a:rPr>
              <a:t>LET'S PLAY </a:t>
            </a:r>
          </a:p>
        </p:txBody>
      </p:sp>
      <p:grpSp>
        <p:nvGrpSpPr>
          <p:cNvPr name="Group 20" id="20"/>
          <p:cNvGrpSpPr/>
          <p:nvPr/>
        </p:nvGrpSpPr>
        <p:grpSpPr>
          <a:xfrm rot="0">
            <a:off x="1244416" y="4728636"/>
            <a:ext cx="3155511" cy="1442090"/>
            <a:chOff x="0" y="0"/>
            <a:chExt cx="4207348" cy="1922787"/>
          </a:xfrm>
        </p:grpSpPr>
        <p:sp>
          <p:nvSpPr>
            <p:cNvPr name="AutoShape 21" id="21"/>
            <p:cNvSpPr/>
            <p:nvPr/>
          </p:nvSpPr>
          <p:spPr>
            <a:xfrm rot="0">
              <a:off x="0" y="0"/>
              <a:ext cx="4207348" cy="1922787"/>
            </a:xfrm>
            <a:prstGeom prst="rect">
              <a:avLst/>
            </a:prstGeom>
            <a:solidFill>
              <a:srgbClr val="20221F"/>
            </a:solidFill>
          </p:spPr>
        </p:sp>
        <p:sp>
          <p:nvSpPr>
            <p:cNvPr name="TextBox 22" id="22"/>
            <p:cNvSpPr txBox="true"/>
            <p:nvPr/>
          </p:nvSpPr>
          <p:spPr>
            <a:xfrm rot="0">
              <a:off x="256374" y="127000"/>
              <a:ext cx="3559713" cy="1752600"/>
            </a:xfrm>
            <a:prstGeom prst="rect">
              <a:avLst/>
            </a:prstGeom>
          </p:spPr>
          <p:txBody>
            <a:bodyPr anchor="t" rtlCol="false" tIns="0" lIns="0" bIns="0" rIns="0">
              <a:spAutoFit/>
            </a:bodyPr>
            <a:lstStyle/>
            <a:p>
              <a:pPr algn="ctr">
                <a:lnSpc>
                  <a:spcPts val="9900"/>
                </a:lnSpc>
              </a:pPr>
              <a:r>
                <a:rPr lang="en-US" b="true" sz="9000">
                  <a:solidFill>
                    <a:srgbClr val="FFFFFF"/>
                  </a:solidFill>
                  <a:latin typeface="Space Mono Bold"/>
                  <a:ea typeface="Space Mono Bold"/>
                  <a:cs typeface="Space Mono Bold"/>
                  <a:sym typeface="Space Mono Bold"/>
                </a:rPr>
                <a:t>TIC</a:t>
              </a:r>
            </a:p>
          </p:txBody>
        </p:sp>
      </p:grpSp>
      <p:grpSp>
        <p:nvGrpSpPr>
          <p:cNvPr name="Group 23" id="23"/>
          <p:cNvGrpSpPr/>
          <p:nvPr/>
        </p:nvGrpSpPr>
        <p:grpSpPr>
          <a:xfrm rot="0">
            <a:off x="4635059" y="4728636"/>
            <a:ext cx="3155511" cy="1442090"/>
            <a:chOff x="0" y="0"/>
            <a:chExt cx="4207348" cy="1922787"/>
          </a:xfrm>
        </p:grpSpPr>
        <p:sp>
          <p:nvSpPr>
            <p:cNvPr name="AutoShape 24" id="24"/>
            <p:cNvSpPr/>
            <p:nvPr/>
          </p:nvSpPr>
          <p:spPr>
            <a:xfrm rot="0">
              <a:off x="0" y="0"/>
              <a:ext cx="4207348" cy="1922787"/>
            </a:xfrm>
            <a:prstGeom prst="rect">
              <a:avLst/>
            </a:prstGeom>
            <a:solidFill>
              <a:srgbClr val="20221F"/>
            </a:solidFill>
          </p:spPr>
        </p:sp>
        <p:sp>
          <p:nvSpPr>
            <p:cNvPr name="TextBox 25" id="25"/>
            <p:cNvSpPr txBox="true"/>
            <p:nvPr/>
          </p:nvSpPr>
          <p:spPr>
            <a:xfrm rot="0">
              <a:off x="256374" y="127000"/>
              <a:ext cx="3559713" cy="1752600"/>
            </a:xfrm>
            <a:prstGeom prst="rect">
              <a:avLst/>
            </a:prstGeom>
          </p:spPr>
          <p:txBody>
            <a:bodyPr anchor="t" rtlCol="false" tIns="0" lIns="0" bIns="0" rIns="0">
              <a:spAutoFit/>
            </a:bodyPr>
            <a:lstStyle/>
            <a:p>
              <a:pPr algn="ctr">
                <a:lnSpc>
                  <a:spcPts val="9900"/>
                </a:lnSpc>
              </a:pPr>
              <a:r>
                <a:rPr lang="en-US" b="true" sz="9000">
                  <a:solidFill>
                    <a:srgbClr val="FFFFFF"/>
                  </a:solidFill>
                  <a:latin typeface="Space Mono Bold"/>
                  <a:ea typeface="Space Mono Bold"/>
                  <a:cs typeface="Space Mono Bold"/>
                  <a:sym typeface="Space Mono Bold"/>
                </a:rPr>
                <a:t>TAC</a:t>
              </a:r>
            </a:p>
          </p:txBody>
        </p:sp>
      </p:grpSp>
      <p:grpSp>
        <p:nvGrpSpPr>
          <p:cNvPr name="Group 26" id="26"/>
          <p:cNvGrpSpPr/>
          <p:nvPr/>
        </p:nvGrpSpPr>
        <p:grpSpPr>
          <a:xfrm rot="0">
            <a:off x="3019203" y="6497618"/>
            <a:ext cx="3155511" cy="1442090"/>
            <a:chOff x="0" y="0"/>
            <a:chExt cx="4207348" cy="1922787"/>
          </a:xfrm>
        </p:grpSpPr>
        <p:sp>
          <p:nvSpPr>
            <p:cNvPr name="AutoShape 27" id="27"/>
            <p:cNvSpPr/>
            <p:nvPr/>
          </p:nvSpPr>
          <p:spPr>
            <a:xfrm rot="0">
              <a:off x="0" y="0"/>
              <a:ext cx="4207348" cy="1922787"/>
            </a:xfrm>
            <a:prstGeom prst="rect">
              <a:avLst/>
            </a:prstGeom>
            <a:solidFill>
              <a:srgbClr val="20221F"/>
            </a:solidFill>
          </p:spPr>
        </p:sp>
        <p:sp>
          <p:nvSpPr>
            <p:cNvPr name="TextBox 28" id="28"/>
            <p:cNvSpPr txBox="true"/>
            <p:nvPr/>
          </p:nvSpPr>
          <p:spPr>
            <a:xfrm rot="0">
              <a:off x="256374" y="127000"/>
              <a:ext cx="3559713" cy="1752600"/>
            </a:xfrm>
            <a:prstGeom prst="rect">
              <a:avLst/>
            </a:prstGeom>
          </p:spPr>
          <p:txBody>
            <a:bodyPr anchor="t" rtlCol="false" tIns="0" lIns="0" bIns="0" rIns="0">
              <a:spAutoFit/>
            </a:bodyPr>
            <a:lstStyle/>
            <a:p>
              <a:pPr algn="ctr">
                <a:lnSpc>
                  <a:spcPts val="9900"/>
                </a:lnSpc>
              </a:pPr>
              <a:r>
                <a:rPr lang="en-US" b="true" sz="9000">
                  <a:solidFill>
                    <a:srgbClr val="FFFFFF"/>
                  </a:solidFill>
                  <a:latin typeface="Space Mono Bold"/>
                  <a:ea typeface="Space Mono Bold"/>
                  <a:cs typeface="Space Mono Bold"/>
                  <a:sym typeface="Space Mono Bold"/>
                </a:rPr>
                <a:t>TOE</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4EE"/>
        </a:solidFill>
      </p:bgPr>
    </p:bg>
    <p:spTree>
      <p:nvGrpSpPr>
        <p:cNvPr id="1" name=""/>
        <p:cNvGrpSpPr/>
        <p:nvPr/>
      </p:nvGrpSpPr>
      <p:grpSpPr>
        <a:xfrm>
          <a:off x="0" y="0"/>
          <a:ext cx="0" cy="0"/>
          <a:chOff x="0" y="0"/>
          <a:chExt cx="0" cy="0"/>
        </a:xfrm>
      </p:grpSpPr>
      <p:sp>
        <p:nvSpPr>
          <p:cNvPr name="Freeform 2" id="2"/>
          <p:cNvSpPr/>
          <p:nvPr/>
        </p:nvSpPr>
        <p:spPr>
          <a:xfrm flipH="true" flipV="false" rot="0">
            <a:off x="-5892478" y="-1301427"/>
            <a:ext cx="13078027" cy="12889854"/>
          </a:xfrm>
          <a:custGeom>
            <a:avLst/>
            <a:gdLst/>
            <a:ahLst/>
            <a:cxnLst/>
            <a:rect r="r" b="b" t="t" l="l"/>
            <a:pathLst>
              <a:path h="12889854" w="13078027">
                <a:moveTo>
                  <a:pt x="13078027" y="0"/>
                </a:moveTo>
                <a:lnTo>
                  <a:pt x="0" y="0"/>
                </a:lnTo>
                <a:lnTo>
                  <a:pt x="0" y="12889854"/>
                </a:lnTo>
                <a:lnTo>
                  <a:pt x="13078027" y="12889854"/>
                </a:lnTo>
                <a:lnTo>
                  <a:pt x="13078027" y="0"/>
                </a:lnTo>
                <a:close/>
              </a:path>
            </a:pathLst>
          </a:custGeom>
          <a:blipFill>
            <a:blip r:embed="rId2"/>
            <a:stretch>
              <a:fillRect l="0" t="0" r="0" b="0"/>
            </a:stretch>
          </a:blipFill>
        </p:spPr>
      </p:sp>
      <p:grpSp>
        <p:nvGrpSpPr>
          <p:cNvPr name="Group 3" id="3"/>
          <p:cNvGrpSpPr/>
          <p:nvPr/>
        </p:nvGrpSpPr>
        <p:grpSpPr>
          <a:xfrm rot="0">
            <a:off x="7697738" y="2335629"/>
            <a:ext cx="4373308" cy="514350"/>
            <a:chOff x="0" y="0"/>
            <a:chExt cx="5831078" cy="685800"/>
          </a:xfrm>
        </p:grpSpPr>
        <p:grpSp>
          <p:nvGrpSpPr>
            <p:cNvPr name="Group 4" id="4"/>
            <p:cNvGrpSpPr/>
            <p:nvPr/>
          </p:nvGrpSpPr>
          <p:grpSpPr>
            <a:xfrm rot="0">
              <a:off x="0" y="232952"/>
              <a:ext cx="219896" cy="21989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0221F"/>
              </a:solidFill>
            </p:spPr>
          </p:sp>
        </p:grpSp>
        <p:sp>
          <p:nvSpPr>
            <p:cNvPr name="TextBox 6" id="6"/>
            <p:cNvSpPr txBox="true"/>
            <p:nvPr/>
          </p:nvSpPr>
          <p:spPr>
            <a:xfrm rot="0">
              <a:off x="755467" y="0"/>
              <a:ext cx="5075611" cy="685800"/>
            </a:xfrm>
            <a:prstGeom prst="rect">
              <a:avLst/>
            </a:prstGeom>
          </p:spPr>
          <p:txBody>
            <a:bodyPr anchor="t" rtlCol="false" tIns="0" lIns="0" bIns="0" rIns="0">
              <a:spAutoFit/>
            </a:bodyPr>
            <a:lstStyle/>
            <a:p>
              <a:pPr algn="l">
                <a:lnSpc>
                  <a:spcPts val="4079"/>
                </a:lnSpc>
                <a:spcBef>
                  <a:spcPct val="0"/>
                </a:spcBef>
              </a:pPr>
              <a:r>
                <a:rPr lang="en-US" sz="3399">
                  <a:solidFill>
                    <a:srgbClr val="000000"/>
                  </a:solidFill>
                  <a:latin typeface="League Spartan"/>
                  <a:ea typeface="League Spartan"/>
                  <a:cs typeface="League Spartan"/>
                  <a:sym typeface="League Spartan"/>
                </a:rPr>
                <a:t>SUNIL KUMAR</a:t>
              </a:r>
            </a:p>
          </p:txBody>
        </p:sp>
      </p:grpSp>
      <p:grpSp>
        <p:nvGrpSpPr>
          <p:cNvPr name="Group 7" id="7"/>
          <p:cNvGrpSpPr/>
          <p:nvPr/>
        </p:nvGrpSpPr>
        <p:grpSpPr>
          <a:xfrm rot="0">
            <a:off x="12885992" y="2335629"/>
            <a:ext cx="5154732" cy="534101"/>
            <a:chOff x="0" y="0"/>
            <a:chExt cx="6872977" cy="712135"/>
          </a:xfrm>
        </p:grpSpPr>
        <p:grpSp>
          <p:nvGrpSpPr>
            <p:cNvPr name="Group 8" id="8"/>
            <p:cNvGrpSpPr/>
            <p:nvPr/>
          </p:nvGrpSpPr>
          <p:grpSpPr>
            <a:xfrm rot="0">
              <a:off x="0" y="226474"/>
              <a:ext cx="259187" cy="25918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0221F"/>
              </a:solidFill>
            </p:spPr>
          </p:sp>
        </p:grpSp>
        <p:sp>
          <p:nvSpPr>
            <p:cNvPr name="TextBox 10" id="10"/>
            <p:cNvSpPr txBox="true"/>
            <p:nvPr/>
          </p:nvSpPr>
          <p:spPr>
            <a:xfrm rot="0">
              <a:off x="890454" y="0"/>
              <a:ext cx="5982523" cy="712135"/>
            </a:xfrm>
            <a:prstGeom prst="rect">
              <a:avLst/>
            </a:prstGeom>
          </p:spPr>
          <p:txBody>
            <a:bodyPr anchor="t" rtlCol="false" tIns="0" lIns="0" bIns="0" rIns="0">
              <a:spAutoFit/>
            </a:bodyPr>
            <a:lstStyle/>
            <a:p>
              <a:pPr algn="l">
                <a:lnSpc>
                  <a:spcPts val="4234"/>
                </a:lnSpc>
                <a:spcBef>
                  <a:spcPct val="0"/>
                </a:spcBef>
              </a:pPr>
              <a:r>
                <a:rPr lang="en-US" sz="3528">
                  <a:solidFill>
                    <a:srgbClr val="000000"/>
                  </a:solidFill>
                  <a:latin typeface="League Spartan"/>
                  <a:ea typeface="League Spartan"/>
                  <a:cs typeface="League Spartan"/>
                  <a:sym typeface="League Spartan"/>
                </a:rPr>
                <a:t>SAKTHINIRANJAN</a:t>
              </a:r>
            </a:p>
          </p:txBody>
        </p:sp>
      </p:grpSp>
      <p:grpSp>
        <p:nvGrpSpPr>
          <p:cNvPr name="Group 11" id="11"/>
          <p:cNvGrpSpPr/>
          <p:nvPr/>
        </p:nvGrpSpPr>
        <p:grpSpPr>
          <a:xfrm rot="0">
            <a:off x="7697738" y="3484717"/>
            <a:ext cx="4373308" cy="965462"/>
            <a:chOff x="0" y="0"/>
            <a:chExt cx="5831078" cy="1287283"/>
          </a:xfrm>
        </p:grpSpPr>
        <p:grpSp>
          <p:nvGrpSpPr>
            <p:cNvPr name="Group 12" id="12"/>
            <p:cNvGrpSpPr/>
            <p:nvPr/>
          </p:nvGrpSpPr>
          <p:grpSpPr>
            <a:xfrm rot="0">
              <a:off x="0" y="864149"/>
              <a:ext cx="219896" cy="202626"/>
              <a:chOff x="0" y="0"/>
              <a:chExt cx="6891219" cy="6350000"/>
            </a:xfrm>
          </p:grpSpPr>
          <p:sp>
            <p:nvSpPr>
              <p:cNvPr name="Freeform 13" id="13"/>
              <p:cNvSpPr/>
              <p:nvPr/>
            </p:nvSpPr>
            <p:spPr>
              <a:xfrm flipH="false" flipV="false" rot="0">
                <a:off x="0" y="0"/>
                <a:ext cx="6891220" cy="6350000"/>
              </a:xfrm>
              <a:custGeom>
                <a:avLst/>
                <a:gdLst/>
                <a:ahLst/>
                <a:cxnLst/>
                <a:rect r="r" b="b" t="t" l="l"/>
                <a:pathLst>
                  <a:path h="6350000" w="6891220">
                    <a:moveTo>
                      <a:pt x="3445610" y="0"/>
                    </a:moveTo>
                    <a:cubicBezTo>
                      <a:pt x="1542652" y="0"/>
                      <a:pt x="0" y="1421496"/>
                      <a:pt x="0" y="3175000"/>
                    </a:cubicBezTo>
                    <a:cubicBezTo>
                      <a:pt x="0" y="4928504"/>
                      <a:pt x="1542652" y="6350000"/>
                      <a:pt x="3445610" y="6350000"/>
                    </a:cubicBezTo>
                    <a:cubicBezTo>
                      <a:pt x="5348567" y="6350000"/>
                      <a:pt x="6891220" y="4928504"/>
                      <a:pt x="6891220" y="3175000"/>
                    </a:cubicBezTo>
                    <a:cubicBezTo>
                      <a:pt x="6891220" y="1421496"/>
                      <a:pt x="5348567" y="0"/>
                      <a:pt x="3445610" y="0"/>
                    </a:cubicBezTo>
                    <a:close/>
                  </a:path>
                </a:pathLst>
              </a:custGeom>
              <a:solidFill>
                <a:srgbClr val="20221F"/>
              </a:solidFill>
            </p:spPr>
          </p:sp>
        </p:grpSp>
        <p:sp>
          <p:nvSpPr>
            <p:cNvPr name="TextBox 14" id="14"/>
            <p:cNvSpPr txBox="true"/>
            <p:nvPr/>
          </p:nvSpPr>
          <p:spPr>
            <a:xfrm rot="0">
              <a:off x="755467" y="9525"/>
              <a:ext cx="5075611" cy="1277758"/>
            </a:xfrm>
            <a:prstGeom prst="rect">
              <a:avLst/>
            </a:prstGeom>
          </p:spPr>
          <p:txBody>
            <a:bodyPr anchor="t" rtlCol="false" tIns="0" lIns="0" bIns="0" rIns="0">
              <a:spAutoFit/>
            </a:bodyPr>
            <a:lstStyle/>
            <a:p>
              <a:pPr algn="ctr">
                <a:lnSpc>
                  <a:spcPts val="3870"/>
                </a:lnSpc>
                <a:spcBef>
                  <a:spcPct val="0"/>
                </a:spcBef>
              </a:pPr>
              <a:r>
                <a:rPr lang="en-US" sz="3225">
                  <a:solidFill>
                    <a:srgbClr val="000000"/>
                  </a:solidFill>
                  <a:latin typeface="League Spartan"/>
                  <a:ea typeface="League Spartan"/>
                  <a:cs typeface="League Spartan"/>
                  <a:sym typeface="League Spartan"/>
                </a:rPr>
                <a:t>SAHAYA DENNIS RUBAN</a:t>
              </a:r>
            </a:p>
          </p:txBody>
        </p:sp>
      </p:grpSp>
      <p:grpSp>
        <p:nvGrpSpPr>
          <p:cNvPr name="Group 15" id="15"/>
          <p:cNvGrpSpPr/>
          <p:nvPr/>
        </p:nvGrpSpPr>
        <p:grpSpPr>
          <a:xfrm rot="0">
            <a:off x="12885992" y="3923205"/>
            <a:ext cx="4373308" cy="523875"/>
            <a:chOff x="0" y="0"/>
            <a:chExt cx="5831078" cy="698500"/>
          </a:xfrm>
        </p:grpSpPr>
        <p:grpSp>
          <p:nvGrpSpPr>
            <p:cNvPr name="Group 16" id="16"/>
            <p:cNvGrpSpPr/>
            <p:nvPr/>
          </p:nvGrpSpPr>
          <p:grpSpPr>
            <a:xfrm rot="0">
              <a:off x="0" y="239302"/>
              <a:ext cx="219896" cy="21989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0221F"/>
              </a:solidFill>
            </p:spPr>
          </p:sp>
        </p:grpSp>
        <p:sp>
          <p:nvSpPr>
            <p:cNvPr name="TextBox 18" id="18"/>
            <p:cNvSpPr txBox="true"/>
            <p:nvPr/>
          </p:nvSpPr>
          <p:spPr>
            <a:xfrm rot="0">
              <a:off x="755467" y="9525"/>
              <a:ext cx="5075611" cy="688975"/>
            </a:xfrm>
            <a:prstGeom prst="rect">
              <a:avLst/>
            </a:prstGeom>
          </p:spPr>
          <p:txBody>
            <a:bodyPr anchor="t" rtlCol="false" tIns="0" lIns="0" bIns="0" rIns="0">
              <a:spAutoFit/>
            </a:bodyPr>
            <a:lstStyle/>
            <a:p>
              <a:pPr algn="l">
                <a:lnSpc>
                  <a:spcPts val="4199"/>
                </a:lnSpc>
                <a:spcBef>
                  <a:spcPct val="0"/>
                </a:spcBef>
              </a:pPr>
              <a:r>
                <a:rPr lang="en-US" sz="3499">
                  <a:solidFill>
                    <a:srgbClr val="000000"/>
                  </a:solidFill>
                  <a:latin typeface="League Spartan"/>
                  <a:ea typeface="League Spartan"/>
                  <a:cs typeface="League Spartan"/>
                  <a:sym typeface="League Spartan"/>
                </a:rPr>
                <a:t>L SANJAY </a:t>
              </a:r>
            </a:p>
          </p:txBody>
        </p:sp>
      </p:grpSp>
      <p:grpSp>
        <p:nvGrpSpPr>
          <p:cNvPr name="Group 19" id="19"/>
          <p:cNvGrpSpPr/>
          <p:nvPr/>
        </p:nvGrpSpPr>
        <p:grpSpPr>
          <a:xfrm rot="0">
            <a:off x="9884392" y="5734420"/>
            <a:ext cx="4373308" cy="457200"/>
            <a:chOff x="0" y="0"/>
            <a:chExt cx="5831078" cy="609600"/>
          </a:xfrm>
        </p:grpSpPr>
        <p:grpSp>
          <p:nvGrpSpPr>
            <p:cNvPr name="Group 20" id="20"/>
            <p:cNvGrpSpPr/>
            <p:nvPr/>
          </p:nvGrpSpPr>
          <p:grpSpPr>
            <a:xfrm rot="0">
              <a:off x="0" y="194852"/>
              <a:ext cx="219896" cy="219896"/>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0221F"/>
              </a:solidFill>
            </p:spPr>
          </p:sp>
        </p:grpSp>
        <p:sp>
          <p:nvSpPr>
            <p:cNvPr name="TextBox 22" id="22"/>
            <p:cNvSpPr txBox="true"/>
            <p:nvPr/>
          </p:nvSpPr>
          <p:spPr>
            <a:xfrm rot="0">
              <a:off x="755467" y="-9525"/>
              <a:ext cx="5075611" cy="619125"/>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League Spartan"/>
                  <a:ea typeface="League Spartan"/>
                  <a:cs typeface="League Spartan"/>
                  <a:sym typeface="League Spartan"/>
                </a:rPr>
                <a:t>PUGAZENTHI</a:t>
              </a:r>
            </a:p>
          </p:txBody>
        </p:sp>
      </p:grpSp>
      <p:grpSp>
        <p:nvGrpSpPr>
          <p:cNvPr name="Group 23" id="23"/>
          <p:cNvGrpSpPr/>
          <p:nvPr/>
        </p:nvGrpSpPr>
        <p:grpSpPr>
          <a:xfrm rot="0">
            <a:off x="1028700" y="5523405"/>
            <a:ext cx="3966254" cy="3966254"/>
            <a:chOff x="0" y="0"/>
            <a:chExt cx="5288338" cy="5288338"/>
          </a:xfrm>
        </p:grpSpPr>
        <p:sp>
          <p:nvSpPr>
            <p:cNvPr name="Freeform 24" id="24"/>
            <p:cNvSpPr/>
            <p:nvPr/>
          </p:nvSpPr>
          <p:spPr>
            <a:xfrm flipH="false" flipV="false" rot="0">
              <a:off x="0" y="0"/>
              <a:ext cx="5288338" cy="5288338"/>
            </a:xfrm>
            <a:custGeom>
              <a:avLst/>
              <a:gdLst/>
              <a:ahLst/>
              <a:cxnLst/>
              <a:rect r="r" b="b" t="t" l="l"/>
              <a:pathLst>
                <a:path h="5288338" w="5288338">
                  <a:moveTo>
                    <a:pt x="0" y="0"/>
                  </a:moveTo>
                  <a:lnTo>
                    <a:pt x="5288338" y="0"/>
                  </a:lnTo>
                  <a:lnTo>
                    <a:pt x="5288338" y="5288338"/>
                  </a:lnTo>
                  <a:lnTo>
                    <a:pt x="0" y="52883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4038803" y="376986"/>
              <a:ext cx="902894" cy="899611"/>
            </a:xfrm>
            <a:custGeom>
              <a:avLst/>
              <a:gdLst/>
              <a:ahLst/>
              <a:cxnLst/>
              <a:rect r="r" b="b" t="t" l="l"/>
              <a:pathLst>
                <a:path h="899611" w="902894">
                  <a:moveTo>
                    <a:pt x="0" y="0"/>
                  </a:moveTo>
                  <a:lnTo>
                    <a:pt x="902893" y="0"/>
                  </a:lnTo>
                  <a:lnTo>
                    <a:pt x="902893" y="899610"/>
                  </a:lnTo>
                  <a:lnTo>
                    <a:pt x="0" y="8996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4038803" y="4051831"/>
              <a:ext cx="902894" cy="899611"/>
            </a:xfrm>
            <a:custGeom>
              <a:avLst/>
              <a:gdLst/>
              <a:ahLst/>
              <a:cxnLst/>
              <a:rect r="r" b="b" t="t" l="l"/>
              <a:pathLst>
                <a:path h="899611" w="902894">
                  <a:moveTo>
                    <a:pt x="0" y="0"/>
                  </a:moveTo>
                  <a:lnTo>
                    <a:pt x="902893" y="0"/>
                  </a:lnTo>
                  <a:lnTo>
                    <a:pt x="902893" y="899611"/>
                  </a:lnTo>
                  <a:lnTo>
                    <a:pt x="0" y="8996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2192722" y="4051831"/>
              <a:ext cx="902894" cy="899611"/>
            </a:xfrm>
            <a:custGeom>
              <a:avLst/>
              <a:gdLst/>
              <a:ahLst/>
              <a:cxnLst/>
              <a:rect r="r" b="b" t="t" l="l"/>
              <a:pathLst>
                <a:path h="899611" w="902894">
                  <a:moveTo>
                    <a:pt x="0" y="0"/>
                  </a:moveTo>
                  <a:lnTo>
                    <a:pt x="902894" y="0"/>
                  </a:lnTo>
                  <a:lnTo>
                    <a:pt x="902894" y="899611"/>
                  </a:lnTo>
                  <a:lnTo>
                    <a:pt x="0" y="8996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351196" y="2194364"/>
              <a:ext cx="902894" cy="899611"/>
            </a:xfrm>
            <a:custGeom>
              <a:avLst/>
              <a:gdLst/>
              <a:ahLst/>
              <a:cxnLst/>
              <a:rect r="r" b="b" t="t" l="l"/>
              <a:pathLst>
                <a:path h="899611" w="902894">
                  <a:moveTo>
                    <a:pt x="0" y="0"/>
                  </a:moveTo>
                  <a:lnTo>
                    <a:pt x="902893" y="0"/>
                  </a:lnTo>
                  <a:lnTo>
                    <a:pt x="902893" y="899610"/>
                  </a:lnTo>
                  <a:lnTo>
                    <a:pt x="0" y="8996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2192722" y="376986"/>
              <a:ext cx="899611" cy="899611"/>
            </a:xfrm>
            <a:custGeom>
              <a:avLst/>
              <a:gdLst/>
              <a:ahLst/>
              <a:cxnLst/>
              <a:rect r="r" b="b" t="t" l="l"/>
              <a:pathLst>
                <a:path h="899611" w="899611">
                  <a:moveTo>
                    <a:pt x="0" y="0"/>
                  </a:moveTo>
                  <a:lnTo>
                    <a:pt x="899611" y="0"/>
                  </a:lnTo>
                  <a:lnTo>
                    <a:pt x="899611" y="899610"/>
                  </a:lnTo>
                  <a:lnTo>
                    <a:pt x="0" y="89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351196" y="376986"/>
              <a:ext cx="899611" cy="899611"/>
            </a:xfrm>
            <a:custGeom>
              <a:avLst/>
              <a:gdLst/>
              <a:ahLst/>
              <a:cxnLst/>
              <a:rect r="r" b="b" t="t" l="l"/>
              <a:pathLst>
                <a:path h="899611" w="899611">
                  <a:moveTo>
                    <a:pt x="0" y="0"/>
                  </a:moveTo>
                  <a:lnTo>
                    <a:pt x="899610" y="0"/>
                  </a:lnTo>
                  <a:lnTo>
                    <a:pt x="899610" y="899610"/>
                  </a:lnTo>
                  <a:lnTo>
                    <a:pt x="0" y="89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2192722" y="2194364"/>
              <a:ext cx="899611" cy="899611"/>
            </a:xfrm>
            <a:custGeom>
              <a:avLst/>
              <a:gdLst/>
              <a:ahLst/>
              <a:cxnLst/>
              <a:rect r="r" b="b" t="t" l="l"/>
              <a:pathLst>
                <a:path h="899611" w="899611">
                  <a:moveTo>
                    <a:pt x="0" y="0"/>
                  </a:moveTo>
                  <a:lnTo>
                    <a:pt x="899611" y="0"/>
                  </a:lnTo>
                  <a:lnTo>
                    <a:pt x="899611" y="899610"/>
                  </a:lnTo>
                  <a:lnTo>
                    <a:pt x="0" y="89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4042086" y="2194364"/>
              <a:ext cx="899611" cy="899611"/>
            </a:xfrm>
            <a:custGeom>
              <a:avLst/>
              <a:gdLst/>
              <a:ahLst/>
              <a:cxnLst/>
              <a:rect r="r" b="b" t="t" l="l"/>
              <a:pathLst>
                <a:path h="899611" w="899611">
                  <a:moveTo>
                    <a:pt x="0" y="0"/>
                  </a:moveTo>
                  <a:lnTo>
                    <a:pt x="899610" y="0"/>
                  </a:lnTo>
                  <a:lnTo>
                    <a:pt x="899610" y="899610"/>
                  </a:lnTo>
                  <a:lnTo>
                    <a:pt x="0" y="89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33" id="33"/>
          <p:cNvSpPr/>
          <p:nvPr/>
        </p:nvSpPr>
        <p:spPr>
          <a:xfrm flipH="false" flipV="false" rot="0">
            <a:off x="15264261" y="7506532"/>
            <a:ext cx="2776463" cy="2776463"/>
          </a:xfrm>
          <a:custGeom>
            <a:avLst/>
            <a:gdLst/>
            <a:ahLst/>
            <a:cxnLst/>
            <a:rect r="r" b="b" t="t" l="l"/>
            <a:pathLst>
              <a:path h="2776463" w="2776463">
                <a:moveTo>
                  <a:pt x="0" y="0"/>
                </a:moveTo>
                <a:lnTo>
                  <a:pt x="2776463" y="0"/>
                </a:lnTo>
                <a:lnTo>
                  <a:pt x="2776463" y="2776463"/>
                </a:lnTo>
                <a:lnTo>
                  <a:pt x="0" y="2776463"/>
                </a:lnTo>
                <a:lnTo>
                  <a:pt x="0" y="0"/>
                </a:lnTo>
                <a:close/>
              </a:path>
            </a:pathLst>
          </a:custGeom>
          <a:blipFill>
            <a:blip r:embed="rId9"/>
            <a:stretch>
              <a:fillRect l="0" t="0" r="0" b="0"/>
            </a:stretch>
          </a:blipFill>
        </p:spPr>
      </p:sp>
      <p:sp>
        <p:nvSpPr>
          <p:cNvPr name="TextBox 34" id="34"/>
          <p:cNvSpPr txBox="true"/>
          <p:nvPr/>
        </p:nvSpPr>
        <p:spPr>
          <a:xfrm rot="0">
            <a:off x="646536" y="230604"/>
            <a:ext cx="5229162" cy="4219575"/>
          </a:xfrm>
          <a:prstGeom prst="rect">
            <a:avLst/>
          </a:prstGeom>
        </p:spPr>
        <p:txBody>
          <a:bodyPr anchor="t" rtlCol="false" tIns="0" lIns="0" bIns="0" rIns="0">
            <a:spAutoFit/>
          </a:bodyPr>
          <a:lstStyle/>
          <a:p>
            <a:pPr algn="l">
              <a:lnSpc>
                <a:spcPts val="8399"/>
              </a:lnSpc>
            </a:pPr>
            <a:r>
              <a:rPr lang="en-US" sz="6999" b="true">
                <a:solidFill>
                  <a:srgbClr val="000000"/>
                </a:solidFill>
                <a:latin typeface="Space Mono Bold"/>
                <a:ea typeface="Space Mono Bold"/>
                <a:cs typeface="Space Mono Bold"/>
                <a:sym typeface="Space Mono Bold"/>
              </a:rPr>
              <a:t>BY:</a:t>
            </a:r>
          </a:p>
          <a:p>
            <a:pPr algn="l">
              <a:lnSpc>
                <a:spcPts val="8399"/>
              </a:lnSpc>
            </a:pPr>
            <a:r>
              <a:rPr lang="en-US" sz="6999" b="true">
                <a:solidFill>
                  <a:srgbClr val="000000"/>
                </a:solidFill>
                <a:latin typeface="Space Mono Bold"/>
                <a:ea typeface="Space Mono Bold"/>
                <a:cs typeface="Space Mono Bold"/>
                <a:sym typeface="Space Mono Bold"/>
              </a:rPr>
              <a:t>TEAM IBM FUTURE</a:t>
            </a:r>
          </a:p>
          <a:p>
            <a:pPr algn="l">
              <a:lnSpc>
                <a:spcPts val="8399"/>
              </a:lnSpc>
              <a:spcBef>
                <a:spcPct val="0"/>
              </a:spcBef>
            </a:pPr>
            <a:r>
              <a:rPr lang="en-US" b="true" sz="6999">
                <a:solidFill>
                  <a:srgbClr val="000000"/>
                </a:solidFill>
                <a:latin typeface="Space Mono Bold"/>
                <a:ea typeface="Space Mono Bold"/>
                <a:cs typeface="Space Mono Bold"/>
                <a:sym typeface="Space Mono Bold"/>
              </a:rPr>
              <a:t>SQUAD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4EE"/>
        </a:solidFill>
      </p:bgPr>
    </p:bg>
    <p:spTree>
      <p:nvGrpSpPr>
        <p:cNvPr id="1" name=""/>
        <p:cNvGrpSpPr/>
        <p:nvPr/>
      </p:nvGrpSpPr>
      <p:grpSpPr>
        <a:xfrm>
          <a:off x="0" y="0"/>
          <a:ext cx="0" cy="0"/>
          <a:chOff x="0" y="0"/>
          <a:chExt cx="0" cy="0"/>
        </a:xfrm>
      </p:grpSpPr>
      <p:sp>
        <p:nvSpPr>
          <p:cNvPr name="Freeform 2" id="2"/>
          <p:cNvSpPr/>
          <p:nvPr/>
        </p:nvSpPr>
        <p:spPr>
          <a:xfrm flipH="true" flipV="false" rot="0">
            <a:off x="-4879642" y="-1557094"/>
            <a:ext cx="9759285" cy="12889854"/>
          </a:xfrm>
          <a:custGeom>
            <a:avLst/>
            <a:gdLst/>
            <a:ahLst/>
            <a:cxnLst/>
            <a:rect r="r" b="b" t="t" l="l"/>
            <a:pathLst>
              <a:path h="12889854" w="9759285">
                <a:moveTo>
                  <a:pt x="9759284" y="0"/>
                </a:moveTo>
                <a:lnTo>
                  <a:pt x="0" y="0"/>
                </a:lnTo>
                <a:lnTo>
                  <a:pt x="0" y="12889854"/>
                </a:lnTo>
                <a:lnTo>
                  <a:pt x="9759284" y="12889854"/>
                </a:lnTo>
                <a:lnTo>
                  <a:pt x="9759284" y="0"/>
                </a:lnTo>
                <a:close/>
              </a:path>
            </a:pathLst>
          </a:custGeom>
          <a:blipFill>
            <a:blip r:embed="rId2"/>
            <a:stretch>
              <a:fillRect l="-34006" t="0" r="0" b="0"/>
            </a:stretch>
          </a:blipFill>
        </p:spPr>
      </p:sp>
      <p:sp>
        <p:nvSpPr>
          <p:cNvPr name="Freeform 3" id="3"/>
          <p:cNvSpPr/>
          <p:nvPr/>
        </p:nvSpPr>
        <p:spPr>
          <a:xfrm flipH="true" flipV="false" rot="8003141">
            <a:off x="-1575842" y="7198789"/>
            <a:ext cx="3522758" cy="4322402"/>
          </a:xfrm>
          <a:custGeom>
            <a:avLst/>
            <a:gdLst/>
            <a:ahLst/>
            <a:cxnLst/>
            <a:rect r="r" b="b" t="t" l="l"/>
            <a:pathLst>
              <a:path h="4322402" w="3522758">
                <a:moveTo>
                  <a:pt x="3522758" y="0"/>
                </a:moveTo>
                <a:lnTo>
                  <a:pt x="0" y="0"/>
                </a:lnTo>
                <a:lnTo>
                  <a:pt x="0" y="4322402"/>
                </a:lnTo>
                <a:lnTo>
                  <a:pt x="3522758" y="4322402"/>
                </a:lnTo>
                <a:lnTo>
                  <a:pt x="3522758" y="0"/>
                </a:lnTo>
                <a:close/>
              </a:path>
            </a:pathLst>
          </a:custGeom>
          <a:blipFill>
            <a:blip r:embed="rId3"/>
            <a:stretch>
              <a:fillRect l="0" t="0" r="0" b="0"/>
            </a:stretch>
          </a:blipFill>
        </p:spPr>
      </p:sp>
      <p:grpSp>
        <p:nvGrpSpPr>
          <p:cNvPr name="Group 4" id="4"/>
          <p:cNvGrpSpPr/>
          <p:nvPr/>
        </p:nvGrpSpPr>
        <p:grpSpPr>
          <a:xfrm rot="0">
            <a:off x="728108" y="3539175"/>
            <a:ext cx="3493343" cy="3493343"/>
            <a:chOff x="0" y="0"/>
            <a:chExt cx="4657791" cy="4657791"/>
          </a:xfrm>
        </p:grpSpPr>
        <p:sp>
          <p:nvSpPr>
            <p:cNvPr name="Freeform 5" id="5"/>
            <p:cNvSpPr/>
            <p:nvPr/>
          </p:nvSpPr>
          <p:spPr>
            <a:xfrm flipH="false" flipV="false" rot="0">
              <a:off x="0" y="0"/>
              <a:ext cx="4657791" cy="4657791"/>
            </a:xfrm>
            <a:custGeom>
              <a:avLst/>
              <a:gdLst/>
              <a:ahLst/>
              <a:cxnLst/>
              <a:rect r="r" b="b" t="t" l="l"/>
              <a:pathLst>
                <a:path h="4657791" w="4657791">
                  <a:moveTo>
                    <a:pt x="0" y="0"/>
                  </a:moveTo>
                  <a:lnTo>
                    <a:pt x="4657791" y="0"/>
                  </a:lnTo>
                  <a:lnTo>
                    <a:pt x="4657791" y="4657791"/>
                  </a:lnTo>
                  <a:lnTo>
                    <a:pt x="0" y="46577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557242" y="332036"/>
              <a:ext cx="795239" cy="792347"/>
            </a:xfrm>
            <a:custGeom>
              <a:avLst/>
              <a:gdLst/>
              <a:ahLst/>
              <a:cxnLst/>
              <a:rect r="r" b="b" t="t" l="l"/>
              <a:pathLst>
                <a:path h="792347" w="795239">
                  <a:moveTo>
                    <a:pt x="0" y="0"/>
                  </a:moveTo>
                  <a:lnTo>
                    <a:pt x="795239" y="0"/>
                  </a:lnTo>
                  <a:lnTo>
                    <a:pt x="795239" y="792347"/>
                  </a:lnTo>
                  <a:lnTo>
                    <a:pt x="0" y="792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557242" y="3568718"/>
              <a:ext cx="795239" cy="792347"/>
            </a:xfrm>
            <a:custGeom>
              <a:avLst/>
              <a:gdLst/>
              <a:ahLst/>
              <a:cxnLst/>
              <a:rect r="r" b="b" t="t" l="l"/>
              <a:pathLst>
                <a:path h="792347" w="795239">
                  <a:moveTo>
                    <a:pt x="0" y="0"/>
                  </a:moveTo>
                  <a:lnTo>
                    <a:pt x="795239" y="0"/>
                  </a:lnTo>
                  <a:lnTo>
                    <a:pt x="795239" y="792346"/>
                  </a:lnTo>
                  <a:lnTo>
                    <a:pt x="0" y="792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931276" y="3568718"/>
              <a:ext cx="795239" cy="792347"/>
            </a:xfrm>
            <a:custGeom>
              <a:avLst/>
              <a:gdLst/>
              <a:ahLst/>
              <a:cxnLst/>
              <a:rect r="r" b="b" t="t" l="l"/>
              <a:pathLst>
                <a:path h="792347" w="795239">
                  <a:moveTo>
                    <a:pt x="0" y="0"/>
                  </a:moveTo>
                  <a:lnTo>
                    <a:pt x="795239" y="0"/>
                  </a:lnTo>
                  <a:lnTo>
                    <a:pt x="795239" y="792346"/>
                  </a:lnTo>
                  <a:lnTo>
                    <a:pt x="0" y="792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09321" y="1932722"/>
              <a:ext cx="795239" cy="792347"/>
            </a:xfrm>
            <a:custGeom>
              <a:avLst/>
              <a:gdLst/>
              <a:ahLst/>
              <a:cxnLst/>
              <a:rect r="r" b="b" t="t" l="l"/>
              <a:pathLst>
                <a:path h="792347" w="795239">
                  <a:moveTo>
                    <a:pt x="0" y="0"/>
                  </a:moveTo>
                  <a:lnTo>
                    <a:pt x="795239" y="0"/>
                  </a:lnTo>
                  <a:lnTo>
                    <a:pt x="795239" y="792347"/>
                  </a:lnTo>
                  <a:lnTo>
                    <a:pt x="0" y="792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931276" y="332036"/>
              <a:ext cx="792347" cy="792347"/>
            </a:xfrm>
            <a:custGeom>
              <a:avLst/>
              <a:gdLst/>
              <a:ahLst/>
              <a:cxnLst/>
              <a:rect r="r" b="b" t="t" l="l"/>
              <a:pathLst>
                <a:path h="792347" w="792347">
                  <a:moveTo>
                    <a:pt x="0" y="0"/>
                  </a:moveTo>
                  <a:lnTo>
                    <a:pt x="792347" y="0"/>
                  </a:lnTo>
                  <a:lnTo>
                    <a:pt x="792347" y="792347"/>
                  </a:lnTo>
                  <a:lnTo>
                    <a:pt x="0" y="792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09321" y="332036"/>
              <a:ext cx="792347" cy="792347"/>
            </a:xfrm>
            <a:custGeom>
              <a:avLst/>
              <a:gdLst/>
              <a:ahLst/>
              <a:cxnLst/>
              <a:rect r="r" b="b" t="t" l="l"/>
              <a:pathLst>
                <a:path h="792347" w="792347">
                  <a:moveTo>
                    <a:pt x="0" y="0"/>
                  </a:moveTo>
                  <a:lnTo>
                    <a:pt x="792347" y="0"/>
                  </a:lnTo>
                  <a:lnTo>
                    <a:pt x="792347" y="792347"/>
                  </a:lnTo>
                  <a:lnTo>
                    <a:pt x="0" y="792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931276" y="1932722"/>
              <a:ext cx="792347" cy="792347"/>
            </a:xfrm>
            <a:custGeom>
              <a:avLst/>
              <a:gdLst/>
              <a:ahLst/>
              <a:cxnLst/>
              <a:rect r="r" b="b" t="t" l="l"/>
              <a:pathLst>
                <a:path h="792347" w="792347">
                  <a:moveTo>
                    <a:pt x="0" y="0"/>
                  </a:moveTo>
                  <a:lnTo>
                    <a:pt x="792347" y="0"/>
                  </a:lnTo>
                  <a:lnTo>
                    <a:pt x="792347" y="792347"/>
                  </a:lnTo>
                  <a:lnTo>
                    <a:pt x="0" y="792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3560134" y="1932722"/>
              <a:ext cx="792347" cy="792347"/>
            </a:xfrm>
            <a:custGeom>
              <a:avLst/>
              <a:gdLst/>
              <a:ahLst/>
              <a:cxnLst/>
              <a:rect r="r" b="b" t="t" l="l"/>
              <a:pathLst>
                <a:path h="792347" w="792347">
                  <a:moveTo>
                    <a:pt x="0" y="0"/>
                  </a:moveTo>
                  <a:lnTo>
                    <a:pt x="792347" y="0"/>
                  </a:lnTo>
                  <a:lnTo>
                    <a:pt x="792347" y="792347"/>
                  </a:lnTo>
                  <a:lnTo>
                    <a:pt x="0" y="792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4" id="14"/>
          <p:cNvSpPr txBox="true"/>
          <p:nvPr/>
        </p:nvSpPr>
        <p:spPr>
          <a:xfrm rot="0">
            <a:off x="0" y="923925"/>
            <a:ext cx="6726917" cy="863600"/>
          </a:xfrm>
          <a:prstGeom prst="rect">
            <a:avLst/>
          </a:prstGeom>
        </p:spPr>
        <p:txBody>
          <a:bodyPr anchor="t" rtlCol="false" tIns="0" lIns="0" bIns="0" rIns="0">
            <a:spAutoFit/>
          </a:bodyPr>
          <a:lstStyle/>
          <a:p>
            <a:pPr algn="l">
              <a:lnSpc>
                <a:spcPts val="7000"/>
              </a:lnSpc>
              <a:spcBef>
                <a:spcPct val="0"/>
              </a:spcBef>
            </a:pPr>
            <a:r>
              <a:rPr lang="en-US" sz="5000" u="sng">
                <a:solidFill>
                  <a:srgbClr val="000000"/>
                </a:solidFill>
                <a:latin typeface="Wedges"/>
                <a:ea typeface="Wedges"/>
                <a:cs typeface="Wedges"/>
                <a:sym typeface="Wedges"/>
              </a:rPr>
              <a:t>INTRODUCTION</a:t>
            </a:r>
            <a:r>
              <a:rPr lang="en-US" sz="5000" u="sng">
                <a:solidFill>
                  <a:srgbClr val="20221F"/>
                </a:solidFill>
                <a:latin typeface="Wedges"/>
                <a:ea typeface="Wedges"/>
                <a:cs typeface="Wedges"/>
                <a:sym typeface="Wedges"/>
              </a:rPr>
              <a:t>:</a:t>
            </a:r>
          </a:p>
        </p:txBody>
      </p:sp>
      <p:sp>
        <p:nvSpPr>
          <p:cNvPr name="TextBox 15" id="15"/>
          <p:cNvSpPr txBox="true"/>
          <p:nvPr/>
        </p:nvSpPr>
        <p:spPr>
          <a:xfrm rot="0">
            <a:off x="5670664" y="2747778"/>
            <a:ext cx="9736790" cy="847725"/>
          </a:xfrm>
          <a:prstGeom prst="rect">
            <a:avLst/>
          </a:prstGeom>
        </p:spPr>
        <p:txBody>
          <a:bodyPr anchor="t" rtlCol="false" tIns="0" lIns="0" bIns="0" rIns="0">
            <a:spAutoFit/>
          </a:bodyPr>
          <a:lstStyle/>
          <a:p>
            <a:pPr algn="ctr">
              <a:lnSpc>
                <a:spcPts val="6720"/>
              </a:lnSpc>
            </a:pPr>
          </a:p>
        </p:txBody>
      </p:sp>
      <p:grpSp>
        <p:nvGrpSpPr>
          <p:cNvPr name="Group 16" id="16"/>
          <p:cNvGrpSpPr/>
          <p:nvPr/>
        </p:nvGrpSpPr>
        <p:grpSpPr>
          <a:xfrm rot="0">
            <a:off x="4879642" y="-195052"/>
            <a:ext cx="13136327" cy="9121404"/>
            <a:chOff x="0" y="0"/>
            <a:chExt cx="17515103" cy="12161872"/>
          </a:xfrm>
        </p:grpSpPr>
        <p:sp>
          <p:nvSpPr>
            <p:cNvPr name="TextBox 17" id="17"/>
            <p:cNvSpPr txBox="true"/>
            <p:nvPr/>
          </p:nvSpPr>
          <p:spPr>
            <a:xfrm rot="0">
              <a:off x="0" y="3108302"/>
              <a:ext cx="17515103" cy="9053570"/>
            </a:xfrm>
            <a:prstGeom prst="rect">
              <a:avLst/>
            </a:prstGeom>
          </p:spPr>
          <p:txBody>
            <a:bodyPr anchor="t" rtlCol="false" tIns="0" lIns="0" bIns="0" rIns="0">
              <a:spAutoFit/>
            </a:bodyPr>
            <a:lstStyle/>
            <a:p>
              <a:pPr algn="l">
                <a:lnSpc>
                  <a:spcPts val="4261"/>
                </a:lnSpc>
              </a:pPr>
              <a:r>
                <a:rPr lang="en-US" sz="3277">
                  <a:solidFill>
                    <a:srgbClr val="000000"/>
                  </a:solidFill>
                  <a:latin typeface="Anton"/>
                  <a:ea typeface="Anton"/>
                  <a:cs typeface="Anton"/>
                  <a:sym typeface="Anton"/>
                </a:rPr>
                <a:t>The program features a text-based interface where players take turns to input their moves, aiming to achieve one of the winning combinations or end the game in a draw. Here's an overview of its functionality:</a:t>
              </a:r>
            </a:p>
            <a:p>
              <a:pPr algn="l">
                <a:lnSpc>
                  <a:spcPts val="4261"/>
                </a:lnSpc>
              </a:pPr>
              <a:r>
                <a:rPr lang="en-US" sz="3277">
                  <a:solidFill>
                    <a:srgbClr val="000000"/>
                  </a:solidFill>
                  <a:latin typeface="Anton"/>
                  <a:ea typeface="Anton"/>
                  <a:cs typeface="Anton"/>
                  <a:sym typeface="Anton"/>
                </a:rPr>
                <a:t>Key Features:</a:t>
              </a:r>
            </a:p>
            <a:p>
              <a:pPr algn="l" marL="707687" indent="-353843" lvl="1">
                <a:lnSpc>
                  <a:spcPts val="5965"/>
                </a:lnSpc>
                <a:buAutoNum type="arabicPeriod" startAt="1"/>
              </a:pPr>
              <a:r>
                <a:rPr lang="en-US" sz="3277" u="sng">
                  <a:solidFill>
                    <a:srgbClr val="000000"/>
                  </a:solidFill>
                  <a:latin typeface="Anton"/>
                  <a:ea typeface="Anton"/>
                  <a:cs typeface="Anton"/>
                  <a:sym typeface="Anton"/>
                </a:rPr>
                <a:t>Game Board Setup:</a:t>
              </a:r>
            </a:p>
            <a:p>
              <a:pPr algn="l" marL="1415373" indent="-471791" lvl="2">
                <a:lnSpc>
                  <a:spcPts val="4261"/>
                </a:lnSpc>
                <a:buFont typeface="Arial"/>
                <a:buChar char="⚬"/>
              </a:pPr>
              <a:r>
                <a:rPr lang="en-US" sz="3277">
                  <a:solidFill>
                    <a:srgbClr val="000000"/>
                  </a:solidFill>
                  <a:latin typeface="Anton"/>
                  <a:ea typeface="Anton"/>
                  <a:cs typeface="Anton"/>
                  <a:sym typeface="Anton"/>
                </a:rPr>
                <a:t>The game board is represented as a list of 9 elements (board), initially filled with dashes ("-") to indicate empty positions.</a:t>
              </a:r>
            </a:p>
            <a:p>
              <a:pPr algn="l">
                <a:lnSpc>
                  <a:spcPts val="4261"/>
                </a:lnSpc>
              </a:pPr>
            </a:p>
            <a:p>
              <a:pPr algn="just">
                <a:lnSpc>
                  <a:spcPts val="5736"/>
                </a:lnSpc>
              </a:pPr>
              <a:r>
                <a:rPr lang="en-US" sz="3277">
                  <a:solidFill>
                    <a:srgbClr val="000000"/>
                  </a:solidFill>
                  <a:latin typeface="Anton"/>
                  <a:ea typeface="Anton"/>
                  <a:cs typeface="Anton"/>
                  <a:sym typeface="Anton"/>
                </a:rPr>
                <a:t>    </a:t>
              </a:r>
              <a:r>
                <a:rPr lang="en-US" sz="3277">
                  <a:solidFill>
                    <a:srgbClr val="000000"/>
                  </a:solidFill>
                  <a:latin typeface="Anton"/>
                  <a:ea typeface="Anton"/>
                  <a:cs typeface="Anton"/>
                  <a:sym typeface="Anton"/>
                </a:rPr>
                <a:t>2.</a:t>
              </a:r>
              <a:r>
                <a:rPr lang="en-US" sz="3277" u="sng">
                  <a:solidFill>
                    <a:srgbClr val="000000"/>
                  </a:solidFill>
                  <a:latin typeface="Anton"/>
                  <a:ea typeface="Anton"/>
                  <a:cs typeface="Anton"/>
                  <a:sym typeface="Anton"/>
                </a:rPr>
                <a:t>Players:</a:t>
              </a:r>
            </a:p>
            <a:p>
              <a:pPr algn="l" marL="1415373" indent="-471791" lvl="2">
                <a:lnSpc>
                  <a:spcPts val="4261"/>
                </a:lnSpc>
                <a:buFont typeface="Arial"/>
                <a:buChar char="⚬"/>
              </a:pPr>
              <a:r>
                <a:rPr lang="en-US" sz="3277">
                  <a:solidFill>
                    <a:srgbClr val="000000"/>
                  </a:solidFill>
                  <a:latin typeface="Anton"/>
                  <a:ea typeface="Anton"/>
                  <a:cs typeface="Anton"/>
                  <a:sym typeface="Anton"/>
                </a:rPr>
                <a:t>There are two players: player1 (marked as "X") and player2 (marked as "O").</a:t>
              </a:r>
            </a:p>
            <a:p>
              <a:pPr algn="l">
                <a:lnSpc>
                  <a:spcPts val="4261"/>
                </a:lnSpc>
              </a:pPr>
            </a:p>
          </p:txBody>
        </p:sp>
        <p:sp>
          <p:nvSpPr>
            <p:cNvPr name="TextBox 18" id="18"/>
            <p:cNvSpPr txBox="true"/>
            <p:nvPr/>
          </p:nvSpPr>
          <p:spPr>
            <a:xfrm rot="0">
              <a:off x="0" y="0"/>
              <a:ext cx="17515103" cy="1998174"/>
            </a:xfrm>
            <a:prstGeom prst="rect">
              <a:avLst/>
            </a:prstGeom>
          </p:spPr>
          <p:txBody>
            <a:bodyPr anchor="t" rtlCol="false" tIns="0" lIns="0" bIns="0" rIns="0">
              <a:spAutoFit/>
            </a:bodyPr>
            <a:lstStyle/>
            <a:p>
              <a:pPr algn="ctr">
                <a:lnSpc>
                  <a:spcPts val="118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6250" t="-69383" r="-21511" b="-54480"/>
            </a:stretch>
          </a:blipFill>
        </p:spPr>
      </p:sp>
      <p:sp>
        <p:nvSpPr>
          <p:cNvPr name="Freeform 3" id="3"/>
          <p:cNvSpPr/>
          <p:nvPr/>
        </p:nvSpPr>
        <p:spPr>
          <a:xfrm flipH="false" flipV="false" rot="0">
            <a:off x="15576762" y="0"/>
            <a:ext cx="2906572" cy="2892039"/>
          </a:xfrm>
          <a:custGeom>
            <a:avLst/>
            <a:gdLst/>
            <a:ahLst/>
            <a:cxnLst/>
            <a:rect r="r" b="b" t="t" l="l"/>
            <a:pathLst>
              <a:path h="2892039" w="2906572">
                <a:moveTo>
                  <a:pt x="0" y="0"/>
                </a:moveTo>
                <a:lnTo>
                  <a:pt x="2906571" y="0"/>
                </a:lnTo>
                <a:lnTo>
                  <a:pt x="2906571" y="2892039"/>
                </a:lnTo>
                <a:lnTo>
                  <a:pt x="0" y="2892039"/>
                </a:lnTo>
                <a:lnTo>
                  <a:pt x="0" y="0"/>
                </a:lnTo>
                <a:close/>
              </a:path>
            </a:pathLst>
          </a:custGeom>
          <a:blipFill>
            <a:blip r:embed="rId3"/>
            <a:stretch>
              <a:fillRect l="0" t="0" r="0" b="0"/>
            </a:stretch>
          </a:blipFill>
        </p:spPr>
      </p:sp>
      <p:sp>
        <p:nvSpPr>
          <p:cNvPr name="Freeform 4" id="4"/>
          <p:cNvSpPr/>
          <p:nvPr/>
        </p:nvSpPr>
        <p:spPr>
          <a:xfrm flipH="false" flipV="false" rot="0">
            <a:off x="13075114" y="-2524793"/>
            <a:ext cx="4184186" cy="4182443"/>
          </a:xfrm>
          <a:custGeom>
            <a:avLst/>
            <a:gdLst/>
            <a:ahLst/>
            <a:cxnLst/>
            <a:rect r="r" b="b" t="t" l="l"/>
            <a:pathLst>
              <a:path h="4182443" w="4184186">
                <a:moveTo>
                  <a:pt x="0" y="0"/>
                </a:moveTo>
                <a:lnTo>
                  <a:pt x="4184186" y="0"/>
                </a:lnTo>
                <a:lnTo>
                  <a:pt x="4184186" y="4182442"/>
                </a:lnTo>
                <a:lnTo>
                  <a:pt x="0" y="4182442"/>
                </a:lnTo>
                <a:lnTo>
                  <a:pt x="0" y="0"/>
                </a:lnTo>
                <a:close/>
              </a:path>
            </a:pathLst>
          </a:custGeom>
          <a:blipFill>
            <a:blip r:embed="rId4"/>
            <a:stretch>
              <a:fillRect l="0" t="0" r="0" b="0"/>
            </a:stretch>
          </a:blipFill>
        </p:spPr>
      </p:sp>
      <p:grpSp>
        <p:nvGrpSpPr>
          <p:cNvPr name="Group 5" id="5"/>
          <p:cNvGrpSpPr/>
          <p:nvPr/>
        </p:nvGrpSpPr>
        <p:grpSpPr>
          <a:xfrm rot="0">
            <a:off x="0" y="-1995266"/>
            <a:ext cx="16354187" cy="12519100"/>
            <a:chOff x="0" y="0"/>
            <a:chExt cx="21805583" cy="16692134"/>
          </a:xfrm>
        </p:grpSpPr>
        <p:sp>
          <p:nvSpPr>
            <p:cNvPr name="TextBox 6" id="6"/>
            <p:cNvSpPr txBox="true"/>
            <p:nvPr/>
          </p:nvSpPr>
          <p:spPr>
            <a:xfrm rot="0">
              <a:off x="0" y="3224361"/>
              <a:ext cx="21805583" cy="13467773"/>
            </a:xfrm>
            <a:prstGeom prst="rect">
              <a:avLst/>
            </a:prstGeom>
          </p:spPr>
          <p:txBody>
            <a:bodyPr anchor="t" rtlCol="false" tIns="0" lIns="0" bIns="0" rIns="0">
              <a:spAutoFit/>
            </a:bodyPr>
            <a:lstStyle/>
            <a:p>
              <a:pPr algn="l">
                <a:lnSpc>
                  <a:spcPts val="4431"/>
                </a:lnSpc>
              </a:pPr>
            </a:p>
            <a:p>
              <a:pPr algn="l">
                <a:lnSpc>
                  <a:spcPts val="4431"/>
                </a:lnSpc>
              </a:pPr>
              <a:r>
                <a:rPr lang="en-US" sz="3409">
                  <a:solidFill>
                    <a:srgbClr val="000000"/>
                  </a:solidFill>
                  <a:latin typeface="Anton"/>
                  <a:ea typeface="Anton"/>
                  <a:cs typeface="Anton"/>
                  <a:sym typeface="Anton"/>
                </a:rPr>
                <a:t>    3.</a:t>
              </a:r>
              <a:r>
                <a:rPr lang="en-US" sz="3409" u="sng">
                  <a:solidFill>
                    <a:srgbClr val="000000"/>
                  </a:solidFill>
                  <a:latin typeface="Anton"/>
                  <a:ea typeface="Anton"/>
                  <a:cs typeface="Anton"/>
                  <a:sym typeface="Anton"/>
                </a:rPr>
                <a:t>Winning Conditions</a:t>
              </a:r>
              <a:r>
                <a:rPr lang="en-US" sz="3409">
                  <a:solidFill>
                    <a:srgbClr val="000000"/>
                  </a:solidFill>
                  <a:latin typeface="Anton"/>
                  <a:ea typeface="Anton"/>
                  <a:cs typeface="Anton"/>
                  <a:sym typeface="Anton"/>
                </a:rPr>
                <a:t>:</a:t>
              </a:r>
            </a:p>
            <a:p>
              <a:pPr algn="l" marL="1472034" indent="-490678" lvl="2">
                <a:lnSpc>
                  <a:spcPts val="4431"/>
                </a:lnSpc>
                <a:buFont typeface="Arial"/>
                <a:buChar char="⚬"/>
              </a:pPr>
              <a:r>
                <a:rPr lang="en-US" sz="3409">
                  <a:solidFill>
                    <a:srgbClr val="000000"/>
                  </a:solidFill>
                  <a:latin typeface="Anton"/>
                  <a:ea typeface="Anton"/>
                  <a:cs typeface="Anton"/>
                  <a:sym typeface="Anton"/>
                </a:rPr>
                <a:t>The check_conditions(player) function checks if a player has won by achieving any of the predefined winning combinations, such as three marks in a row, column, or diagonal.</a:t>
              </a:r>
            </a:p>
            <a:p>
              <a:pPr algn="l">
                <a:lnSpc>
                  <a:spcPts val="4431"/>
                </a:lnSpc>
              </a:pPr>
              <a:r>
                <a:rPr lang="en-US" sz="3409">
                  <a:solidFill>
                    <a:srgbClr val="000000"/>
                  </a:solidFill>
                  <a:latin typeface="Anton"/>
                  <a:ea typeface="Anton"/>
                  <a:cs typeface="Anton"/>
                  <a:sym typeface="Anton"/>
                </a:rPr>
                <a:t>   </a:t>
              </a:r>
            </a:p>
            <a:p>
              <a:pPr algn="l">
                <a:lnSpc>
                  <a:spcPts val="4431"/>
                </a:lnSpc>
              </a:pPr>
              <a:r>
                <a:rPr lang="en-US" sz="3409">
                  <a:solidFill>
                    <a:srgbClr val="000000"/>
                  </a:solidFill>
                  <a:latin typeface="Anton"/>
                  <a:ea typeface="Anton"/>
                  <a:cs typeface="Anton"/>
                  <a:sym typeface="Anton"/>
                </a:rPr>
                <a:t>  4.</a:t>
              </a:r>
              <a:r>
                <a:rPr lang="en-US" sz="3409" u="sng">
                  <a:solidFill>
                    <a:srgbClr val="000000"/>
                  </a:solidFill>
                  <a:latin typeface="Anton"/>
                  <a:ea typeface="Anton"/>
                  <a:cs typeface="Anton"/>
                  <a:sym typeface="Anton"/>
                </a:rPr>
                <a:t>Game Flow:</a:t>
              </a:r>
            </a:p>
            <a:p>
              <a:pPr algn="l" marL="1472034" indent="-490678" lvl="2">
                <a:lnSpc>
                  <a:spcPts val="4431"/>
                </a:lnSpc>
                <a:buFont typeface="Arial"/>
                <a:buChar char="⚬"/>
              </a:pPr>
              <a:r>
                <a:rPr lang="en-US" sz="3409">
                  <a:solidFill>
                    <a:srgbClr val="000000"/>
                  </a:solidFill>
                  <a:latin typeface="Anton"/>
                  <a:ea typeface="Anton"/>
                  <a:cs typeface="Anton"/>
                  <a:sym typeface="Anton"/>
                </a:rPr>
                <a:t>The startgame() function controls the game loop:</a:t>
              </a:r>
            </a:p>
            <a:p>
              <a:pPr algn="l" marL="2208051" indent="-552013" lvl="3">
                <a:lnSpc>
                  <a:spcPts val="4431"/>
                </a:lnSpc>
                <a:buFont typeface="Arial"/>
                <a:buChar char="￭"/>
              </a:pPr>
              <a:r>
                <a:rPr lang="en-US" sz="3409">
                  <a:solidFill>
                    <a:srgbClr val="000000"/>
                  </a:solidFill>
                  <a:latin typeface="Anton"/>
                  <a:ea typeface="Anton"/>
                  <a:cs typeface="Anton"/>
                  <a:sym typeface="Anton"/>
                </a:rPr>
                <a:t>Players take turns to input their moves, which are validated to ensure the position is between 1 and 9 and not already occupied.</a:t>
              </a:r>
            </a:p>
            <a:p>
              <a:pPr algn="l" marL="2208051" indent="-552013" lvl="3">
                <a:lnSpc>
                  <a:spcPts val="4431"/>
                </a:lnSpc>
                <a:buFont typeface="Arial"/>
                <a:buChar char="￭"/>
              </a:pPr>
              <a:r>
                <a:rPr lang="en-US" sz="3409">
                  <a:solidFill>
                    <a:srgbClr val="000000"/>
                  </a:solidFill>
                  <a:latin typeface="Anton"/>
                  <a:ea typeface="Anton"/>
                  <a:cs typeface="Anton"/>
                  <a:sym typeface="Anton"/>
                </a:rPr>
                <a:t>The board updates after each valid move, and the game checks for a winner or a draw.</a:t>
              </a:r>
            </a:p>
            <a:p>
              <a:pPr algn="l">
                <a:lnSpc>
                  <a:spcPts val="4431"/>
                </a:lnSpc>
              </a:pPr>
              <a:r>
                <a:rPr lang="en-US" sz="3409">
                  <a:solidFill>
                    <a:srgbClr val="000000"/>
                  </a:solidFill>
                  <a:latin typeface="Anton"/>
                  <a:ea typeface="Anton"/>
                  <a:cs typeface="Anton"/>
                  <a:sym typeface="Anton"/>
                </a:rPr>
                <a:t>     </a:t>
              </a:r>
            </a:p>
            <a:p>
              <a:pPr algn="l">
                <a:lnSpc>
                  <a:spcPts val="4431"/>
                </a:lnSpc>
              </a:pPr>
              <a:r>
                <a:rPr lang="en-US" sz="3409">
                  <a:solidFill>
                    <a:srgbClr val="000000"/>
                  </a:solidFill>
                  <a:latin typeface="Anton"/>
                  <a:ea typeface="Anton"/>
                  <a:cs typeface="Anton"/>
                  <a:sym typeface="Anton"/>
                </a:rPr>
                <a:t>  </a:t>
              </a:r>
              <a:r>
                <a:rPr lang="en-US" sz="3409">
                  <a:solidFill>
                    <a:srgbClr val="000000"/>
                  </a:solidFill>
                  <a:latin typeface="Anton"/>
                  <a:ea typeface="Anton"/>
                  <a:cs typeface="Anton"/>
                  <a:sym typeface="Anton"/>
                </a:rPr>
                <a:t>5.</a:t>
              </a:r>
              <a:r>
                <a:rPr lang="en-US" sz="3409" u="sng">
                  <a:solidFill>
                    <a:srgbClr val="000000"/>
                  </a:solidFill>
                  <a:latin typeface="Anton"/>
                  <a:ea typeface="Anton"/>
                  <a:cs typeface="Anton"/>
                  <a:sym typeface="Anton"/>
                </a:rPr>
                <a:t>Play Again:</a:t>
              </a:r>
            </a:p>
            <a:p>
              <a:pPr algn="l" marL="1472034" indent="-490678" lvl="2">
                <a:lnSpc>
                  <a:spcPts val="4431"/>
                </a:lnSpc>
                <a:buFont typeface="Arial"/>
                <a:buChar char="⚬"/>
              </a:pPr>
              <a:r>
                <a:rPr lang="en-US" sz="3409">
                  <a:solidFill>
                    <a:srgbClr val="000000"/>
                  </a:solidFill>
                  <a:latin typeface="Anton"/>
                  <a:ea typeface="Anton"/>
                  <a:cs typeface="Anton"/>
                  <a:sym typeface="Anton"/>
                </a:rPr>
                <a:t>After each game, the program prompts the players to decide whether to play another game or exit.</a:t>
              </a:r>
            </a:p>
            <a:p>
              <a:pPr algn="l">
                <a:lnSpc>
                  <a:spcPts val="4431"/>
                </a:lnSpc>
              </a:pPr>
            </a:p>
            <a:p>
              <a:pPr algn="l">
                <a:lnSpc>
                  <a:spcPts val="4431"/>
                </a:lnSpc>
              </a:pPr>
            </a:p>
          </p:txBody>
        </p:sp>
        <p:sp>
          <p:nvSpPr>
            <p:cNvPr name="TextBox 7" id="7"/>
            <p:cNvSpPr txBox="true"/>
            <p:nvPr/>
          </p:nvSpPr>
          <p:spPr>
            <a:xfrm rot="0">
              <a:off x="0" y="0"/>
              <a:ext cx="21805583" cy="2078170"/>
            </a:xfrm>
            <a:prstGeom prst="rect">
              <a:avLst/>
            </a:prstGeom>
          </p:spPr>
          <p:txBody>
            <a:bodyPr anchor="t" rtlCol="false" tIns="0" lIns="0" bIns="0" rIns="0">
              <a:spAutoFit/>
            </a:bodyPr>
            <a:lstStyle/>
            <a:p>
              <a:pPr algn="ctr">
                <a:lnSpc>
                  <a:spcPts val="12272"/>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6250" t="-69383" r="-21511" b="-54480"/>
            </a:stretch>
          </a:blipFill>
        </p:spPr>
      </p:sp>
      <p:sp>
        <p:nvSpPr>
          <p:cNvPr name="Freeform 3" id="3"/>
          <p:cNvSpPr/>
          <p:nvPr/>
        </p:nvSpPr>
        <p:spPr>
          <a:xfrm flipH="false" flipV="false" rot="0">
            <a:off x="15576762" y="0"/>
            <a:ext cx="2906572" cy="2892039"/>
          </a:xfrm>
          <a:custGeom>
            <a:avLst/>
            <a:gdLst/>
            <a:ahLst/>
            <a:cxnLst/>
            <a:rect r="r" b="b" t="t" l="l"/>
            <a:pathLst>
              <a:path h="2892039" w="2906572">
                <a:moveTo>
                  <a:pt x="0" y="0"/>
                </a:moveTo>
                <a:lnTo>
                  <a:pt x="2906571" y="0"/>
                </a:lnTo>
                <a:lnTo>
                  <a:pt x="2906571" y="2892039"/>
                </a:lnTo>
                <a:lnTo>
                  <a:pt x="0" y="2892039"/>
                </a:lnTo>
                <a:lnTo>
                  <a:pt x="0" y="0"/>
                </a:lnTo>
                <a:close/>
              </a:path>
            </a:pathLst>
          </a:custGeom>
          <a:blipFill>
            <a:blip r:embed="rId3"/>
            <a:stretch>
              <a:fillRect l="0" t="0" r="0" b="0"/>
            </a:stretch>
          </a:blipFill>
        </p:spPr>
      </p:sp>
      <p:sp>
        <p:nvSpPr>
          <p:cNvPr name="Freeform 4" id="4"/>
          <p:cNvSpPr/>
          <p:nvPr/>
        </p:nvSpPr>
        <p:spPr>
          <a:xfrm flipH="false" flipV="false" rot="0">
            <a:off x="13075114" y="-2524793"/>
            <a:ext cx="4184186" cy="4182443"/>
          </a:xfrm>
          <a:custGeom>
            <a:avLst/>
            <a:gdLst/>
            <a:ahLst/>
            <a:cxnLst/>
            <a:rect r="r" b="b" t="t" l="l"/>
            <a:pathLst>
              <a:path h="4182443" w="4184186">
                <a:moveTo>
                  <a:pt x="0" y="0"/>
                </a:moveTo>
                <a:lnTo>
                  <a:pt x="4184186" y="0"/>
                </a:lnTo>
                <a:lnTo>
                  <a:pt x="4184186" y="4182442"/>
                </a:lnTo>
                <a:lnTo>
                  <a:pt x="0" y="4182442"/>
                </a:lnTo>
                <a:lnTo>
                  <a:pt x="0" y="0"/>
                </a:lnTo>
                <a:close/>
              </a:path>
            </a:pathLst>
          </a:custGeom>
          <a:blipFill>
            <a:blip r:embed="rId4"/>
            <a:stretch>
              <a:fillRect l="0" t="0" r="0" b="0"/>
            </a:stretch>
          </a:blipFill>
        </p:spPr>
      </p:sp>
      <p:grpSp>
        <p:nvGrpSpPr>
          <p:cNvPr name="Group 5" id="5"/>
          <p:cNvGrpSpPr/>
          <p:nvPr/>
        </p:nvGrpSpPr>
        <p:grpSpPr>
          <a:xfrm rot="0">
            <a:off x="0" y="205158"/>
            <a:ext cx="16354187" cy="10141323"/>
            <a:chOff x="0" y="0"/>
            <a:chExt cx="21805583" cy="13521764"/>
          </a:xfrm>
        </p:grpSpPr>
        <p:sp>
          <p:nvSpPr>
            <p:cNvPr name="TextBox 6" id="6"/>
            <p:cNvSpPr txBox="true"/>
            <p:nvPr/>
          </p:nvSpPr>
          <p:spPr>
            <a:xfrm rot="0">
              <a:off x="0" y="3051191"/>
              <a:ext cx="21805583" cy="10470573"/>
            </a:xfrm>
            <a:prstGeom prst="rect">
              <a:avLst/>
            </a:prstGeom>
          </p:spPr>
          <p:txBody>
            <a:bodyPr anchor="t" rtlCol="false" tIns="0" lIns="0" bIns="0" rIns="0">
              <a:spAutoFit/>
            </a:bodyPr>
            <a:lstStyle/>
            <a:p>
              <a:pPr algn="l">
                <a:lnSpc>
                  <a:spcPts val="4431"/>
                </a:lnSpc>
              </a:pPr>
              <a:r>
                <a:rPr lang="en-US" sz="3409">
                  <a:solidFill>
                    <a:srgbClr val="000000"/>
                  </a:solidFill>
                  <a:latin typeface="Anton"/>
                  <a:ea typeface="Anton"/>
                  <a:cs typeface="Anton"/>
                  <a:sym typeface="Anton"/>
                </a:rPr>
                <a:t>1. </a:t>
              </a:r>
              <a:r>
                <a:rPr lang="en-US" sz="3409" u="sng">
                  <a:solidFill>
                    <a:srgbClr val="000000"/>
                  </a:solidFill>
                  <a:latin typeface="Anton"/>
                  <a:ea typeface="Anton"/>
                  <a:cs typeface="Anton"/>
                  <a:sym typeface="Anton"/>
                </a:rPr>
                <a:t>Core Python Features:</a:t>
              </a:r>
            </a:p>
            <a:p>
              <a:pPr algn="l" marL="736017" indent="-368009" lvl="1">
                <a:lnSpc>
                  <a:spcPts val="4431"/>
                </a:lnSpc>
                <a:buFont typeface="Arial"/>
                <a:buChar char="•"/>
              </a:pPr>
              <a:r>
                <a:rPr lang="en-US" sz="3409">
                  <a:solidFill>
                    <a:srgbClr val="000000"/>
                  </a:solidFill>
                  <a:latin typeface="Anton"/>
                  <a:ea typeface="Anton"/>
                  <a:cs typeface="Anton"/>
                  <a:sym typeface="Anton"/>
                </a:rPr>
                <a:t>Lists: Used to represent the Tic-Tac-Toe board. The board is a list of 9 elements that are updated as players make their moves.</a:t>
              </a:r>
            </a:p>
            <a:p>
              <a:pPr algn="l" marL="736017" indent="-368009" lvl="1">
                <a:lnSpc>
                  <a:spcPts val="4431"/>
                </a:lnSpc>
                <a:buFont typeface="Arial"/>
                <a:buChar char="•"/>
              </a:pPr>
              <a:r>
                <a:rPr lang="en-US" sz="3409">
                  <a:solidFill>
                    <a:srgbClr val="000000"/>
                  </a:solidFill>
                  <a:latin typeface="Anton"/>
                  <a:ea typeface="Anton"/>
                  <a:cs typeface="Anton"/>
                  <a:sym typeface="Anton"/>
                </a:rPr>
                <a:t>Control Flow:</a:t>
              </a:r>
            </a:p>
            <a:p>
              <a:pPr algn="l" marL="1472034" indent="-490678" lvl="2">
                <a:lnSpc>
                  <a:spcPts val="4431"/>
                </a:lnSpc>
                <a:buFont typeface="Arial"/>
                <a:buChar char="⚬"/>
              </a:pPr>
              <a:r>
                <a:rPr lang="en-US" sz="3409">
                  <a:solidFill>
                    <a:srgbClr val="000000"/>
                  </a:solidFill>
                  <a:latin typeface="Anton"/>
                  <a:ea typeface="Anton"/>
                  <a:cs typeface="Anton"/>
                  <a:sym typeface="Anton"/>
                </a:rPr>
                <a:t>while loops are used to keep the game running and validate user inputs.</a:t>
              </a:r>
            </a:p>
            <a:p>
              <a:pPr algn="l" marL="1472034" indent="-490678" lvl="2">
                <a:lnSpc>
                  <a:spcPts val="4431"/>
                </a:lnSpc>
                <a:buFont typeface="Arial"/>
                <a:buChar char="⚬"/>
              </a:pPr>
              <a:r>
                <a:rPr lang="en-US" sz="3409">
                  <a:solidFill>
                    <a:srgbClr val="000000"/>
                  </a:solidFill>
                  <a:latin typeface="Anton"/>
                  <a:ea typeface="Anton"/>
                  <a:cs typeface="Anton"/>
                  <a:sym typeface="Anton"/>
                </a:rPr>
                <a:t>Conditional statements (if, else) are used to handle input validation, game logic, and winning conditions.</a:t>
              </a:r>
            </a:p>
            <a:p>
              <a:pPr algn="l">
                <a:lnSpc>
                  <a:spcPts val="4431"/>
                </a:lnSpc>
              </a:pPr>
              <a:r>
                <a:rPr lang="en-US" sz="3409">
                  <a:solidFill>
                    <a:srgbClr val="000000"/>
                  </a:solidFill>
                  <a:latin typeface="Anton"/>
                  <a:ea typeface="Anton"/>
                  <a:cs typeface="Anton"/>
                  <a:sym typeface="Anton"/>
                </a:rPr>
                <a:t>2.</a:t>
              </a:r>
              <a:r>
                <a:rPr lang="en-US" sz="3409" u="sng">
                  <a:solidFill>
                    <a:srgbClr val="000000"/>
                  </a:solidFill>
                  <a:latin typeface="Anton"/>
                  <a:ea typeface="Anton"/>
                  <a:cs typeface="Anton"/>
                  <a:sym typeface="Anton"/>
                </a:rPr>
                <a:t>Functions:</a:t>
              </a:r>
            </a:p>
            <a:p>
              <a:pPr algn="l" marL="1472034" indent="-490678" lvl="2">
                <a:lnSpc>
                  <a:spcPts val="4431"/>
                </a:lnSpc>
                <a:buFont typeface="Arial"/>
                <a:buChar char="⚬"/>
              </a:pPr>
              <a:r>
                <a:rPr lang="en-US" sz="3409">
                  <a:solidFill>
                    <a:srgbClr val="000000"/>
                  </a:solidFill>
                  <a:latin typeface="Anton"/>
                  <a:ea typeface="Anton"/>
                  <a:cs typeface="Anton"/>
                  <a:sym typeface="Anton"/>
                </a:rPr>
                <a:t>Functions like displayboard(), check_conditions(), and startgame() modularize the code for better readability and reusability.</a:t>
              </a:r>
            </a:p>
            <a:p>
              <a:pPr algn="l">
                <a:lnSpc>
                  <a:spcPts val="4431"/>
                </a:lnSpc>
              </a:pPr>
              <a:r>
                <a:rPr lang="en-US" sz="3409">
                  <a:solidFill>
                    <a:srgbClr val="000000"/>
                  </a:solidFill>
                  <a:latin typeface="Anton"/>
                  <a:ea typeface="Anton"/>
                  <a:cs typeface="Anton"/>
                  <a:sym typeface="Anton"/>
                </a:rPr>
                <a:t>3.</a:t>
              </a:r>
              <a:r>
                <a:rPr lang="en-US" sz="3409" u="sng">
                  <a:solidFill>
                    <a:srgbClr val="000000"/>
                  </a:solidFill>
                  <a:latin typeface="Anton"/>
                  <a:ea typeface="Anton"/>
                  <a:cs typeface="Anton"/>
                  <a:sym typeface="Anton"/>
                </a:rPr>
                <a:t>Input/Output:</a:t>
              </a:r>
            </a:p>
            <a:p>
              <a:pPr algn="l" marL="1472034" indent="-490678" lvl="2">
                <a:lnSpc>
                  <a:spcPts val="4431"/>
                </a:lnSpc>
                <a:buFont typeface="Arial"/>
                <a:buChar char="⚬"/>
              </a:pPr>
              <a:r>
                <a:rPr lang="en-US" sz="3409">
                  <a:solidFill>
                    <a:srgbClr val="000000"/>
                  </a:solidFill>
                  <a:latin typeface="Anton"/>
                  <a:ea typeface="Anton"/>
                  <a:cs typeface="Anton"/>
                  <a:sym typeface="Anton"/>
                </a:rPr>
                <a:t>The input() function is used to collect user moves.</a:t>
              </a:r>
            </a:p>
            <a:p>
              <a:pPr algn="l" marL="1472034" indent="-490678" lvl="2">
                <a:lnSpc>
                  <a:spcPts val="4431"/>
                </a:lnSpc>
                <a:buFont typeface="Arial"/>
                <a:buChar char="⚬"/>
              </a:pPr>
              <a:r>
                <a:rPr lang="en-US" sz="3409">
                  <a:solidFill>
                    <a:srgbClr val="000000"/>
                  </a:solidFill>
                  <a:latin typeface="Anton"/>
                  <a:ea typeface="Anton"/>
                  <a:cs typeface="Anton"/>
                  <a:sym typeface="Anton"/>
                </a:rPr>
                <a:t>The print() function is used to display the board and messages to the players.</a:t>
              </a:r>
            </a:p>
            <a:p>
              <a:pPr algn="l">
                <a:lnSpc>
                  <a:spcPts val="4431"/>
                </a:lnSpc>
              </a:pPr>
            </a:p>
          </p:txBody>
        </p:sp>
        <p:sp>
          <p:nvSpPr>
            <p:cNvPr name="TextBox 7" id="7"/>
            <p:cNvSpPr txBox="true"/>
            <p:nvPr/>
          </p:nvSpPr>
          <p:spPr>
            <a:xfrm rot="0">
              <a:off x="0" y="0"/>
              <a:ext cx="21805583" cy="1905000"/>
            </a:xfrm>
            <a:prstGeom prst="rect">
              <a:avLst/>
            </a:prstGeom>
          </p:spPr>
          <p:txBody>
            <a:bodyPr anchor="t" rtlCol="false" tIns="0" lIns="0" bIns="0" rIns="0">
              <a:spAutoFit/>
            </a:bodyPr>
            <a:lstStyle/>
            <a:p>
              <a:pPr algn="l">
                <a:lnSpc>
                  <a:spcPts val="11312"/>
                </a:lnSpc>
              </a:pPr>
              <a:r>
                <a:rPr lang="en-US" b="true" sz="9427" u="sng">
                  <a:solidFill>
                    <a:srgbClr val="000000"/>
                  </a:solidFill>
                  <a:latin typeface="Space Mono Bold"/>
                  <a:ea typeface="Space Mono Bold"/>
                  <a:cs typeface="Space Mono Bold"/>
                  <a:sym typeface="Space Mono Bold"/>
                </a:rPr>
                <a:t>TECHNOLOGIES USED:</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6250" t="-69383" r="-21511" b="-54480"/>
            </a:stretch>
          </a:blipFill>
        </p:spPr>
      </p:sp>
      <p:sp>
        <p:nvSpPr>
          <p:cNvPr name="Freeform 3" id="3"/>
          <p:cNvSpPr/>
          <p:nvPr/>
        </p:nvSpPr>
        <p:spPr>
          <a:xfrm flipH="false" flipV="false" rot="0">
            <a:off x="15576762" y="0"/>
            <a:ext cx="2906572" cy="2892039"/>
          </a:xfrm>
          <a:custGeom>
            <a:avLst/>
            <a:gdLst/>
            <a:ahLst/>
            <a:cxnLst/>
            <a:rect r="r" b="b" t="t" l="l"/>
            <a:pathLst>
              <a:path h="2892039" w="2906572">
                <a:moveTo>
                  <a:pt x="0" y="0"/>
                </a:moveTo>
                <a:lnTo>
                  <a:pt x="2906571" y="0"/>
                </a:lnTo>
                <a:lnTo>
                  <a:pt x="2906571" y="2892039"/>
                </a:lnTo>
                <a:lnTo>
                  <a:pt x="0" y="2892039"/>
                </a:lnTo>
                <a:lnTo>
                  <a:pt x="0" y="0"/>
                </a:lnTo>
                <a:close/>
              </a:path>
            </a:pathLst>
          </a:custGeom>
          <a:blipFill>
            <a:blip r:embed="rId3"/>
            <a:stretch>
              <a:fillRect l="0" t="0" r="0" b="0"/>
            </a:stretch>
          </a:blipFill>
        </p:spPr>
      </p:sp>
      <p:sp>
        <p:nvSpPr>
          <p:cNvPr name="Freeform 4" id="4"/>
          <p:cNvSpPr/>
          <p:nvPr/>
        </p:nvSpPr>
        <p:spPr>
          <a:xfrm flipH="false" flipV="false" rot="0">
            <a:off x="13075114" y="-2524793"/>
            <a:ext cx="4184186" cy="4182443"/>
          </a:xfrm>
          <a:custGeom>
            <a:avLst/>
            <a:gdLst/>
            <a:ahLst/>
            <a:cxnLst/>
            <a:rect r="r" b="b" t="t" l="l"/>
            <a:pathLst>
              <a:path h="4182443" w="4184186">
                <a:moveTo>
                  <a:pt x="0" y="0"/>
                </a:moveTo>
                <a:lnTo>
                  <a:pt x="4184186" y="0"/>
                </a:lnTo>
                <a:lnTo>
                  <a:pt x="4184186" y="4182442"/>
                </a:lnTo>
                <a:lnTo>
                  <a:pt x="0" y="4182442"/>
                </a:lnTo>
                <a:lnTo>
                  <a:pt x="0" y="0"/>
                </a:lnTo>
                <a:close/>
              </a:path>
            </a:pathLst>
          </a:custGeom>
          <a:blipFill>
            <a:blip r:embed="rId4"/>
            <a:stretch>
              <a:fillRect l="0" t="0" r="0" b="0"/>
            </a:stretch>
          </a:blipFill>
        </p:spPr>
      </p:sp>
      <p:grpSp>
        <p:nvGrpSpPr>
          <p:cNvPr name="Group 5" id="5"/>
          <p:cNvGrpSpPr/>
          <p:nvPr/>
        </p:nvGrpSpPr>
        <p:grpSpPr>
          <a:xfrm rot="0">
            <a:off x="125181" y="987003"/>
            <a:ext cx="18037639" cy="8085172"/>
            <a:chOff x="0" y="0"/>
            <a:chExt cx="24050185" cy="10780230"/>
          </a:xfrm>
        </p:grpSpPr>
        <p:sp>
          <p:nvSpPr>
            <p:cNvPr name="TextBox 6" id="6"/>
            <p:cNvSpPr txBox="true"/>
            <p:nvPr/>
          </p:nvSpPr>
          <p:spPr>
            <a:xfrm rot="0">
              <a:off x="0" y="3376299"/>
              <a:ext cx="24050185" cy="7403931"/>
            </a:xfrm>
            <a:prstGeom prst="rect">
              <a:avLst/>
            </a:prstGeom>
          </p:spPr>
          <p:txBody>
            <a:bodyPr anchor="t" rtlCol="false" tIns="0" lIns="0" bIns="0" rIns="0">
              <a:spAutoFit/>
            </a:bodyPr>
            <a:lstStyle/>
            <a:p>
              <a:pPr algn="l">
                <a:lnSpc>
                  <a:spcPts val="4887"/>
                </a:lnSpc>
              </a:pPr>
              <a:r>
                <a:rPr lang="en-US" sz="3759">
                  <a:solidFill>
                    <a:srgbClr val="000000"/>
                  </a:solidFill>
                  <a:latin typeface="Anton"/>
                  <a:ea typeface="Anton"/>
                  <a:cs typeface="Anton"/>
                  <a:sym typeface="Anton"/>
                </a:rPr>
                <a:t>1.</a:t>
              </a:r>
              <a:r>
                <a:rPr lang="en-US" sz="3759" u="sng">
                  <a:solidFill>
                    <a:srgbClr val="000000"/>
                  </a:solidFill>
                  <a:latin typeface="Anton"/>
                  <a:ea typeface="Anton"/>
                  <a:cs typeface="Anton"/>
                  <a:sym typeface="Anton"/>
                </a:rPr>
                <a:t> **Python**: </a:t>
              </a:r>
              <a:r>
                <a:rPr lang="en-US" sz="3759">
                  <a:solidFill>
                    <a:srgbClr val="000000"/>
                  </a:solidFill>
                  <a:latin typeface="Anton"/>
                  <a:ea typeface="Anton"/>
                  <a:cs typeface="Anton"/>
                  <a:sym typeface="Anton"/>
                </a:rPr>
                <a:t>The programming language itself. You can download it from the official Python website or use a distribution like Anaconda. </a:t>
              </a:r>
            </a:p>
            <a:p>
              <a:pPr algn="l">
                <a:lnSpc>
                  <a:spcPts val="4887"/>
                </a:lnSpc>
              </a:pPr>
            </a:p>
            <a:p>
              <a:pPr algn="l">
                <a:lnSpc>
                  <a:spcPts val="4887"/>
                </a:lnSpc>
              </a:pPr>
              <a:r>
                <a:rPr lang="en-US" sz="3759">
                  <a:solidFill>
                    <a:srgbClr val="000000"/>
                  </a:solidFill>
                  <a:latin typeface="Anton"/>
                  <a:ea typeface="Anton"/>
                  <a:cs typeface="Anton"/>
                  <a:sym typeface="Anton"/>
                </a:rPr>
                <a:t>2. </a:t>
              </a:r>
              <a:r>
                <a:rPr lang="en-US" sz="3759" u="sng">
                  <a:solidFill>
                    <a:srgbClr val="000000"/>
                  </a:solidFill>
                  <a:latin typeface="Anton"/>
                  <a:ea typeface="Anton"/>
                  <a:cs typeface="Anton"/>
                  <a:sym typeface="Anton"/>
                </a:rPr>
                <a:t>**Jupyter Notebook**: </a:t>
              </a:r>
              <a:r>
                <a:rPr lang="en-US" sz="3759">
                  <a:solidFill>
                    <a:srgbClr val="000000"/>
                  </a:solidFill>
                  <a:latin typeface="Anton"/>
                  <a:ea typeface="Anton"/>
                  <a:cs typeface="Anton"/>
                  <a:sym typeface="Anton"/>
                </a:rPr>
                <a:t>An interactive web application that allows you to create and share documents that contain live code, equations, visualizations, and narrative text. You can install it via pip or as part of the Anaconda distribution.</a:t>
              </a:r>
            </a:p>
            <a:p>
              <a:pPr algn="l">
                <a:lnSpc>
                  <a:spcPts val="4887"/>
                </a:lnSpc>
              </a:pPr>
            </a:p>
            <a:p>
              <a:pPr algn="l">
                <a:lnSpc>
                  <a:spcPts val="4887"/>
                </a:lnSpc>
              </a:pPr>
              <a:r>
                <a:rPr lang="en-US" sz="3759">
                  <a:solidFill>
                    <a:srgbClr val="000000"/>
                  </a:solidFill>
                  <a:latin typeface="Anton"/>
                  <a:ea typeface="Anton"/>
                  <a:cs typeface="Anton"/>
                  <a:sym typeface="Anton"/>
                </a:rPr>
                <a:t> 3.</a:t>
              </a:r>
              <a:r>
                <a:rPr lang="en-US" sz="3759" u="sng">
                  <a:solidFill>
                    <a:srgbClr val="000000"/>
                  </a:solidFill>
                  <a:latin typeface="Anton"/>
                  <a:ea typeface="Anton"/>
                  <a:cs typeface="Anton"/>
                  <a:sym typeface="Anton"/>
                </a:rPr>
                <a:t> **Anaconda Distribution**:</a:t>
              </a:r>
              <a:r>
                <a:rPr lang="en-US" sz="3759">
                  <a:solidFill>
                    <a:srgbClr val="000000"/>
                  </a:solidFill>
                  <a:latin typeface="Anton"/>
                  <a:ea typeface="Anton"/>
                  <a:cs typeface="Anton"/>
                  <a:sym typeface="Anton"/>
                </a:rPr>
                <a:t> A popular distribution that includes Python, Jupyter Notebook, and many scientific libraries. It simplifies package management and deployment.</a:t>
              </a:r>
            </a:p>
          </p:txBody>
        </p:sp>
        <p:sp>
          <p:nvSpPr>
            <p:cNvPr name="TextBox 7" id="7"/>
            <p:cNvSpPr txBox="true"/>
            <p:nvPr/>
          </p:nvSpPr>
          <p:spPr>
            <a:xfrm rot="0">
              <a:off x="0" y="0"/>
              <a:ext cx="24050185" cy="2108200"/>
            </a:xfrm>
            <a:prstGeom prst="rect">
              <a:avLst/>
            </a:prstGeom>
          </p:spPr>
          <p:txBody>
            <a:bodyPr anchor="t" rtlCol="false" tIns="0" lIns="0" bIns="0" rIns="0">
              <a:spAutoFit/>
            </a:bodyPr>
            <a:lstStyle/>
            <a:p>
              <a:pPr algn="l">
                <a:lnSpc>
                  <a:spcPts val="12477"/>
                </a:lnSpc>
              </a:pPr>
              <a:r>
                <a:rPr lang="en-US" b="true" sz="10397" u="sng">
                  <a:solidFill>
                    <a:srgbClr val="000000"/>
                  </a:solidFill>
                  <a:latin typeface="Space Mono Bold"/>
                  <a:ea typeface="Space Mono Bold"/>
                  <a:cs typeface="Space Mono Bold"/>
                  <a:sym typeface="Space Mono Bold"/>
                </a:rPr>
                <a:t>SOFTWARE REQUIRED:</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6250" t="-69383" r="-21511" b="-54480"/>
            </a:stretch>
          </a:blipFill>
        </p:spPr>
      </p:sp>
      <p:sp>
        <p:nvSpPr>
          <p:cNvPr name="Freeform 3" id="3"/>
          <p:cNvSpPr/>
          <p:nvPr/>
        </p:nvSpPr>
        <p:spPr>
          <a:xfrm flipH="false" flipV="false" rot="0">
            <a:off x="15576762" y="0"/>
            <a:ext cx="2906572" cy="2892039"/>
          </a:xfrm>
          <a:custGeom>
            <a:avLst/>
            <a:gdLst/>
            <a:ahLst/>
            <a:cxnLst/>
            <a:rect r="r" b="b" t="t" l="l"/>
            <a:pathLst>
              <a:path h="2892039" w="2906572">
                <a:moveTo>
                  <a:pt x="0" y="0"/>
                </a:moveTo>
                <a:lnTo>
                  <a:pt x="2906571" y="0"/>
                </a:lnTo>
                <a:lnTo>
                  <a:pt x="2906571" y="2892039"/>
                </a:lnTo>
                <a:lnTo>
                  <a:pt x="0" y="2892039"/>
                </a:lnTo>
                <a:lnTo>
                  <a:pt x="0" y="0"/>
                </a:lnTo>
                <a:close/>
              </a:path>
            </a:pathLst>
          </a:custGeom>
          <a:blipFill>
            <a:blip r:embed="rId3"/>
            <a:stretch>
              <a:fillRect l="0" t="0" r="0" b="0"/>
            </a:stretch>
          </a:blipFill>
        </p:spPr>
      </p:sp>
      <p:sp>
        <p:nvSpPr>
          <p:cNvPr name="Freeform 4" id="4"/>
          <p:cNvSpPr/>
          <p:nvPr/>
        </p:nvSpPr>
        <p:spPr>
          <a:xfrm flipH="false" flipV="false" rot="0">
            <a:off x="13075114" y="-2524793"/>
            <a:ext cx="4184186" cy="4182443"/>
          </a:xfrm>
          <a:custGeom>
            <a:avLst/>
            <a:gdLst/>
            <a:ahLst/>
            <a:cxnLst/>
            <a:rect r="r" b="b" t="t" l="l"/>
            <a:pathLst>
              <a:path h="4182443" w="4184186">
                <a:moveTo>
                  <a:pt x="0" y="0"/>
                </a:moveTo>
                <a:lnTo>
                  <a:pt x="4184186" y="0"/>
                </a:lnTo>
                <a:lnTo>
                  <a:pt x="4184186" y="4182442"/>
                </a:lnTo>
                <a:lnTo>
                  <a:pt x="0" y="4182442"/>
                </a:lnTo>
                <a:lnTo>
                  <a:pt x="0" y="0"/>
                </a:lnTo>
                <a:close/>
              </a:path>
            </a:pathLst>
          </a:custGeom>
          <a:blipFill>
            <a:blip r:embed="rId4"/>
            <a:stretch>
              <a:fillRect l="0" t="0" r="0" b="0"/>
            </a:stretch>
          </a:blipFill>
        </p:spPr>
      </p:sp>
      <p:sp>
        <p:nvSpPr>
          <p:cNvPr name="TextBox 5" id="5"/>
          <p:cNvSpPr txBox="true"/>
          <p:nvPr/>
        </p:nvSpPr>
        <p:spPr>
          <a:xfrm rot="0">
            <a:off x="360565" y="711491"/>
            <a:ext cx="15216197" cy="9246592"/>
          </a:xfrm>
          <a:prstGeom prst="rect">
            <a:avLst/>
          </a:prstGeom>
        </p:spPr>
        <p:txBody>
          <a:bodyPr anchor="t" rtlCol="false" tIns="0" lIns="0" bIns="0" rIns="0">
            <a:spAutoFit/>
          </a:bodyPr>
          <a:lstStyle/>
          <a:p>
            <a:pPr algn="l">
              <a:lnSpc>
                <a:spcPts val="4123"/>
              </a:lnSpc>
            </a:pPr>
          </a:p>
          <a:p>
            <a:pPr algn="l">
              <a:lnSpc>
                <a:spcPts val="4123"/>
              </a:lnSpc>
            </a:pPr>
          </a:p>
          <a:p>
            <a:pPr algn="l">
              <a:lnSpc>
                <a:spcPts val="4123"/>
              </a:lnSpc>
            </a:pPr>
            <a:r>
              <a:rPr lang="en-US" sz="3171" u="sng">
                <a:solidFill>
                  <a:srgbClr val="000000"/>
                </a:solidFill>
                <a:latin typeface="Anton"/>
                <a:ea typeface="Anton"/>
                <a:cs typeface="Anton"/>
                <a:sym typeface="Anton"/>
              </a:rPr>
              <a:t> **No External Packages**</a:t>
            </a:r>
            <a:r>
              <a:rPr lang="en-US" sz="3171">
                <a:solidFill>
                  <a:srgbClr val="000000"/>
                </a:solidFill>
                <a:latin typeface="Anton"/>
                <a:ea typeface="Anton"/>
                <a:cs typeface="Anton"/>
                <a:sym typeface="Anton"/>
              </a:rPr>
              <a:t>: The code does not explicitly import any external packages. It relies on built-in Python functionalities, such as lists and input/output operations. </a:t>
            </a:r>
          </a:p>
          <a:p>
            <a:pPr algn="l">
              <a:lnSpc>
                <a:spcPts val="4123"/>
              </a:lnSpc>
            </a:pPr>
          </a:p>
          <a:p>
            <a:pPr algn="l">
              <a:lnSpc>
                <a:spcPts val="4123"/>
              </a:lnSpc>
            </a:pPr>
            <a:r>
              <a:rPr lang="en-US" sz="3171" u="sng">
                <a:solidFill>
                  <a:srgbClr val="000000"/>
                </a:solidFill>
                <a:latin typeface="Anton"/>
                <a:ea typeface="Anton"/>
                <a:cs typeface="Anton"/>
                <a:sym typeface="Anton"/>
              </a:rPr>
              <a:t>### Methods: </a:t>
            </a:r>
          </a:p>
          <a:p>
            <a:pPr algn="l">
              <a:lnSpc>
                <a:spcPts val="4123"/>
              </a:lnSpc>
            </a:pPr>
            <a:r>
              <a:rPr lang="en-US" sz="3171">
                <a:solidFill>
                  <a:srgbClr val="000000"/>
                </a:solidFill>
                <a:latin typeface="Anton"/>
                <a:ea typeface="Anton"/>
                <a:cs typeface="Anton"/>
                <a:sym typeface="Anton"/>
              </a:rPr>
              <a:t>1. </a:t>
            </a:r>
            <a:r>
              <a:rPr lang="en-US" sz="3171" u="sng">
                <a:solidFill>
                  <a:srgbClr val="000000"/>
                </a:solidFill>
                <a:latin typeface="Anton"/>
                <a:ea typeface="Anton"/>
                <a:cs typeface="Anton"/>
                <a:sym typeface="Anton"/>
              </a:rPr>
              <a:t>**`print()`**: </a:t>
            </a:r>
            <a:r>
              <a:rPr lang="en-US" sz="3171">
                <a:solidFill>
                  <a:srgbClr val="000000"/>
                </a:solidFill>
                <a:latin typeface="Anton"/>
                <a:ea typeface="Anton"/>
                <a:cs typeface="Anton"/>
                <a:sym typeface="Anton"/>
              </a:rPr>
              <a:t>This built-in function is used to output text to the console. In the selected code, it is used to display the current state of the Tic-Tac-Toe board.</a:t>
            </a:r>
          </a:p>
          <a:p>
            <a:pPr algn="l">
              <a:lnSpc>
                <a:spcPts val="4123"/>
              </a:lnSpc>
            </a:pPr>
          </a:p>
          <a:p>
            <a:pPr algn="l">
              <a:lnSpc>
                <a:spcPts val="4123"/>
              </a:lnSpc>
            </a:pPr>
            <a:r>
              <a:rPr lang="en-US" sz="3171">
                <a:solidFill>
                  <a:srgbClr val="000000"/>
                </a:solidFill>
                <a:latin typeface="Anton"/>
                <a:ea typeface="Anton"/>
                <a:cs typeface="Anton"/>
                <a:sym typeface="Anton"/>
              </a:rPr>
              <a:t> 2.</a:t>
            </a:r>
            <a:r>
              <a:rPr lang="en-US" sz="3171" u="sng">
                <a:solidFill>
                  <a:srgbClr val="000000"/>
                </a:solidFill>
                <a:latin typeface="Anton"/>
                <a:ea typeface="Anton"/>
                <a:cs typeface="Anton"/>
                <a:sym typeface="Anton"/>
              </a:rPr>
              <a:t> **`input()`**: </a:t>
            </a:r>
            <a:r>
              <a:rPr lang="en-US" sz="3171">
                <a:solidFill>
                  <a:srgbClr val="000000"/>
                </a:solidFill>
                <a:latin typeface="Anton"/>
                <a:ea typeface="Anton"/>
                <a:cs typeface="Anton"/>
                <a:sym typeface="Anton"/>
              </a:rPr>
              <a:t>This built-in function is used to take user input from the console. It prompts the user to enter their position on the board.</a:t>
            </a:r>
          </a:p>
          <a:p>
            <a:pPr algn="l">
              <a:lnSpc>
                <a:spcPts val="4123"/>
              </a:lnSpc>
            </a:pPr>
          </a:p>
          <a:p>
            <a:pPr algn="l">
              <a:lnSpc>
                <a:spcPts val="4123"/>
              </a:lnSpc>
            </a:pPr>
            <a:r>
              <a:rPr lang="en-US" sz="3171">
                <a:solidFill>
                  <a:srgbClr val="000000"/>
                </a:solidFill>
                <a:latin typeface="Anton"/>
                <a:ea typeface="Anton"/>
                <a:cs typeface="Anton"/>
                <a:sym typeface="Anton"/>
              </a:rPr>
              <a:t> 3. </a:t>
            </a:r>
            <a:r>
              <a:rPr lang="en-US" sz="3171" u="sng">
                <a:solidFill>
                  <a:srgbClr val="000000"/>
                </a:solidFill>
                <a:latin typeface="Anton"/>
                <a:ea typeface="Anton"/>
                <a:cs typeface="Anton"/>
                <a:sym typeface="Anton"/>
              </a:rPr>
              <a:t>**List Indexing**</a:t>
            </a:r>
            <a:r>
              <a:rPr lang="en-US" sz="3171">
                <a:solidFill>
                  <a:srgbClr val="000000"/>
                </a:solidFill>
                <a:latin typeface="Anton"/>
                <a:ea typeface="Anton"/>
                <a:cs typeface="Anton"/>
                <a:sym typeface="Anton"/>
              </a:rPr>
              <a:t>: The code uses list indexing (e.g., `board[3]`, `board[4]`, etc.) to access specific elements of the `board` list, which represents the Tic-Tac-Toe grid. </a:t>
            </a:r>
          </a:p>
          <a:p>
            <a:pPr algn="l">
              <a:lnSpc>
                <a:spcPts val="4123"/>
              </a:lnSpc>
            </a:pPr>
          </a:p>
          <a:p>
            <a:pPr algn="l">
              <a:lnSpc>
                <a:spcPts val="4123"/>
              </a:lnSpc>
            </a:pPr>
            <a:r>
              <a:rPr lang="en-US" sz="3171">
                <a:solidFill>
                  <a:srgbClr val="000000"/>
                </a:solidFill>
                <a:latin typeface="Anton"/>
                <a:ea typeface="Anton"/>
                <a:cs typeface="Anton"/>
                <a:sym typeface="Anton"/>
              </a:rPr>
              <a:t>4.</a:t>
            </a:r>
            <a:r>
              <a:rPr lang="en-US" sz="3171" u="sng">
                <a:solidFill>
                  <a:srgbClr val="000000"/>
                </a:solidFill>
                <a:latin typeface="Anton"/>
                <a:ea typeface="Anton"/>
                <a:cs typeface="Anton"/>
                <a:sym typeface="Anton"/>
              </a:rPr>
              <a:t> **String Formatting**</a:t>
            </a:r>
            <a:r>
              <a:rPr lang="en-US" sz="3171">
                <a:solidFill>
                  <a:srgbClr val="000000"/>
                </a:solidFill>
                <a:latin typeface="Anton"/>
                <a:ea typeface="Anton"/>
                <a:cs typeface="Anton"/>
                <a:sym typeface="Anton"/>
              </a:rPr>
              <a:t>: The selected code uses string concatenation to format the output for displaying the board. However, it is incomplete and should ideally be wrapped in a `print()` function to display the formatted string correctly. </a:t>
            </a:r>
          </a:p>
        </p:txBody>
      </p:sp>
      <p:sp>
        <p:nvSpPr>
          <p:cNvPr name="TextBox 6" id="6"/>
          <p:cNvSpPr txBox="true"/>
          <p:nvPr/>
        </p:nvSpPr>
        <p:spPr>
          <a:xfrm rot="0">
            <a:off x="360565" y="454896"/>
            <a:ext cx="12714549" cy="981075"/>
          </a:xfrm>
          <a:prstGeom prst="rect">
            <a:avLst/>
          </a:prstGeom>
        </p:spPr>
        <p:txBody>
          <a:bodyPr anchor="t" rtlCol="false" tIns="0" lIns="0" bIns="0" rIns="0">
            <a:spAutoFit/>
          </a:bodyPr>
          <a:lstStyle/>
          <a:p>
            <a:pPr algn="l">
              <a:lnSpc>
                <a:spcPts val="7784"/>
              </a:lnSpc>
            </a:pPr>
            <a:r>
              <a:rPr lang="en-US" b="true" sz="6487" u="sng">
                <a:solidFill>
                  <a:srgbClr val="000000"/>
                </a:solidFill>
                <a:latin typeface="Space Mono Bold"/>
                <a:ea typeface="Space Mono Bold"/>
                <a:cs typeface="Space Mono Bold"/>
                <a:sym typeface="Space Mono Bold"/>
              </a:rPr>
              <a:t>PACKAGES AND METHOD USED: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6250" t="-69383" r="-21511" b="-54480"/>
            </a:stretch>
          </a:blipFill>
        </p:spPr>
      </p:sp>
      <p:sp>
        <p:nvSpPr>
          <p:cNvPr name="Freeform 3" id="3"/>
          <p:cNvSpPr/>
          <p:nvPr/>
        </p:nvSpPr>
        <p:spPr>
          <a:xfrm flipH="false" flipV="false" rot="0">
            <a:off x="13751117" y="-2760988"/>
            <a:ext cx="5356618" cy="5354386"/>
          </a:xfrm>
          <a:custGeom>
            <a:avLst/>
            <a:gdLst/>
            <a:ahLst/>
            <a:cxnLst/>
            <a:rect r="r" b="b" t="t" l="l"/>
            <a:pathLst>
              <a:path h="5354386" w="5356618">
                <a:moveTo>
                  <a:pt x="0" y="0"/>
                </a:moveTo>
                <a:lnTo>
                  <a:pt x="5356618" y="0"/>
                </a:lnTo>
                <a:lnTo>
                  <a:pt x="5356618" y="5354386"/>
                </a:lnTo>
                <a:lnTo>
                  <a:pt x="0" y="5354386"/>
                </a:lnTo>
                <a:lnTo>
                  <a:pt x="0" y="0"/>
                </a:lnTo>
                <a:close/>
              </a:path>
            </a:pathLst>
          </a:custGeom>
          <a:blipFill>
            <a:blip r:embed="rId3"/>
            <a:stretch>
              <a:fillRect l="0" t="0" r="0" b="0"/>
            </a:stretch>
          </a:blipFill>
        </p:spPr>
      </p:sp>
      <p:sp>
        <p:nvSpPr>
          <p:cNvPr name="Freeform 4" id="4"/>
          <p:cNvSpPr/>
          <p:nvPr/>
        </p:nvSpPr>
        <p:spPr>
          <a:xfrm flipH="false" flipV="false" rot="-10800000">
            <a:off x="12018796" y="1410592"/>
            <a:ext cx="5240504" cy="5078525"/>
          </a:xfrm>
          <a:custGeom>
            <a:avLst/>
            <a:gdLst/>
            <a:ahLst/>
            <a:cxnLst/>
            <a:rect r="r" b="b" t="t" l="l"/>
            <a:pathLst>
              <a:path h="5078525" w="5240504">
                <a:moveTo>
                  <a:pt x="0" y="0"/>
                </a:moveTo>
                <a:lnTo>
                  <a:pt x="5240504" y="0"/>
                </a:lnTo>
                <a:lnTo>
                  <a:pt x="5240504" y="5078525"/>
                </a:lnTo>
                <a:lnTo>
                  <a:pt x="0" y="5078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73268" y="0"/>
            <a:ext cx="3675450" cy="3657072"/>
          </a:xfrm>
          <a:custGeom>
            <a:avLst/>
            <a:gdLst/>
            <a:ahLst/>
            <a:cxnLst/>
            <a:rect r="r" b="b" t="t" l="l"/>
            <a:pathLst>
              <a:path h="3657072" w="3675450">
                <a:moveTo>
                  <a:pt x="0" y="0"/>
                </a:moveTo>
                <a:lnTo>
                  <a:pt x="3675449" y="0"/>
                </a:lnTo>
                <a:lnTo>
                  <a:pt x="3675449" y="3657072"/>
                </a:lnTo>
                <a:lnTo>
                  <a:pt x="0" y="3657072"/>
                </a:lnTo>
                <a:lnTo>
                  <a:pt x="0" y="0"/>
                </a:lnTo>
                <a:close/>
              </a:path>
            </a:pathLst>
          </a:custGeom>
          <a:blipFill>
            <a:blip r:embed="rId6"/>
            <a:stretch>
              <a:fillRect l="0" t="0" r="0" b="0"/>
            </a:stretch>
          </a:blipFill>
        </p:spPr>
      </p:sp>
      <p:sp>
        <p:nvSpPr>
          <p:cNvPr name="Freeform 6" id="6"/>
          <p:cNvSpPr/>
          <p:nvPr/>
        </p:nvSpPr>
        <p:spPr>
          <a:xfrm flipH="false" flipV="false" rot="0">
            <a:off x="1028700" y="1028700"/>
            <a:ext cx="12722417" cy="8800358"/>
          </a:xfrm>
          <a:custGeom>
            <a:avLst/>
            <a:gdLst/>
            <a:ahLst/>
            <a:cxnLst/>
            <a:rect r="r" b="b" t="t" l="l"/>
            <a:pathLst>
              <a:path h="8800358" w="12722417">
                <a:moveTo>
                  <a:pt x="0" y="0"/>
                </a:moveTo>
                <a:lnTo>
                  <a:pt x="12722417" y="0"/>
                </a:lnTo>
                <a:lnTo>
                  <a:pt x="12722417" y="8800358"/>
                </a:lnTo>
                <a:lnTo>
                  <a:pt x="0" y="8800358"/>
                </a:lnTo>
                <a:lnTo>
                  <a:pt x="0" y="0"/>
                </a:lnTo>
                <a:close/>
              </a:path>
            </a:pathLst>
          </a:custGeom>
          <a:blipFill>
            <a:blip r:embed="rId7"/>
            <a:stretch>
              <a:fillRect l="-460" t="-280" r="-19590" b="-280"/>
            </a:stretch>
          </a:blipFill>
        </p:spPr>
      </p:sp>
      <p:sp>
        <p:nvSpPr>
          <p:cNvPr name="TextBox 7" id="7"/>
          <p:cNvSpPr txBox="true"/>
          <p:nvPr/>
        </p:nvSpPr>
        <p:spPr>
          <a:xfrm rot="0">
            <a:off x="849280" y="0"/>
            <a:ext cx="7146317" cy="974588"/>
          </a:xfrm>
          <a:prstGeom prst="rect">
            <a:avLst/>
          </a:prstGeom>
        </p:spPr>
        <p:txBody>
          <a:bodyPr anchor="t" rtlCol="false" tIns="0" lIns="0" bIns="0" rIns="0">
            <a:spAutoFit/>
          </a:bodyPr>
          <a:lstStyle/>
          <a:p>
            <a:pPr algn="l">
              <a:lnSpc>
                <a:spcPts val="7735"/>
              </a:lnSpc>
            </a:pPr>
            <a:r>
              <a:rPr lang="en-US" b="true" sz="6446" u="sng">
                <a:solidFill>
                  <a:srgbClr val="000000"/>
                </a:solidFill>
                <a:latin typeface="Space Mono Bold"/>
                <a:ea typeface="Space Mono Bold"/>
                <a:cs typeface="Space Mono Bold"/>
                <a:sym typeface="Space Mono Bold"/>
              </a:rPr>
              <a:t>SAMPLE OUTPUT: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6250" t="-69383" r="-21511" b="-54480"/>
            </a:stretch>
          </a:blipFill>
        </p:spPr>
      </p:sp>
      <p:sp>
        <p:nvSpPr>
          <p:cNvPr name="TextBox 3" id="3"/>
          <p:cNvSpPr txBox="true"/>
          <p:nvPr/>
        </p:nvSpPr>
        <p:spPr>
          <a:xfrm rot="0">
            <a:off x="497697" y="764862"/>
            <a:ext cx="8314336" cy="1143000"/>
          </a:xfrm>
          <a:prstGeom prst="rect">
            <a:avLst/>
          </a:prstGeom>
        </p:spPr>
        <p:txBody>
          <a:bodyPr anchor="t" rtlCol="false" tIns="0" lIns="0" bIns="0" rIns="0">
            <a:spAutoFit/>
          </a:bodyPr>
          <a:lstStyle/>
          <a:p>
            <a:pPr algn="l">
              <a:lnSpc>
                <a:spcPts val="9000"/>
              </a:lnSpc>
            </a:pPr>
            <a:r>
              <a:rPr lang="en-US" b="true" sz="7500" u="sng">
                <a:solidFill>
                  <a:srgbClr val="000000"/>
                </a:solidFill>
                <a:latin typeface="Space Mono Bold"/>
                <a:ea typeface="Space Mono Bold"/>
                <a:cs typeface="Space Mono Bold"/>
                <a:sym typeface="Space Mono Bold"/>
              </a:rPr>
              <a:t>CONCLUSION</a:t>
            </a:r>
            <a:r>
              <a:rPr lang="en-US" sz="7500" b="true">
                <a:solidFill>
                  <a:srgbClr val="000000"/>
                </a:solidFill>
                <a:latin typeface="Space Mono Bold"/>
                <a:ea typeface="Space Mono Bold"/>
                <a:cs typeface="Space Mono Bold"/>
                <a:sym typeface="Space Mono Bold"/>
              </a:rPr>
              <a:t>:</a:t>
            </a:r>
          </a:p>
        </p:txBody>
      </p:sp>
      <p:sp>
        <p:nvSpPr>
          <p:cNvPr name="Freeform 4" id="4"/>
          <p:cNvSpPr/>
          <p:nvPr/>
        </p:nvSpPr>
        <p:spPr>
          <a:xfrm flipH="false" flipV="false" rot="0">
            <a:off x="12203627" y="-2677193"/>
            <a:ext cx="5356618" cy="5354386"/>
          </a:xfrm>
          <a:custGeom>
            <a:avLst/>
            <a:gdLst/>
            <a:ahLst/>
            <a:cxnLst/>
            <a:rect r="r" b="b" t="t" l="l"/>
            <a:pathLst>
              <a:path h="5354386" w="5356618">
                <a:moveTo>
                  <a:pt x="0" y="0"/>
                </a:moveTo>
                <a:lnTo>
                  <a:pt x="5356619" y="0"/>
                </a:lnTo>
                <a:lnTo>
                  <a:pt x="5356619" y="5354386"/>
                </a:lnTo>
                <a:lnTo>
                  <a:pt x="0" y="5354386"/>
                </a:lnTo>
                <a:lnTo>
                  <a:pt x="0" y="0"/>
                </a:lnTo>
                <a:close/>
              </a:path>
            </a:pathLst>
          </a:custGeom>
          <a:blipFill>
            <a:blip r:embed="rId3"/>
            <a:stretch>
              <a:fillRect l="0" t="0" r="0" b="0"/>
            </a:stretch>
          </a:blipFill>
        </p:spPr>
      </p:sp>
      <p:sp>
        <p:nvSpPr>
          <p:cNvPr name="Freeform 5" id="5"/>
          <p:cNvSpPr/>
          <p:nvPr/>
        </p:nvSpPr>
        <p:spPr>
          <a:xfrm flipH="false" flipV="false" rot="-10800000">
            <a:off x="12018796" y="1410592"/>
            <a:ext cx="5240504" cy="5078525"/>
          </a:xfrm>
          <a:custGeom>
            <a:avLst/>
            <a:gdLst/>
            <a:ahLst/>
            <a:cxnLst/>
            <a:rect r="r" b="b" t="t" l="l"/>
            <a:pathLst>
              <a:path h="5078525" w="5240504">
                <a:moveTo>
                  <a:pt x="0" y="0"/>
                </a:moveTo>
                <a:lnTo>
                  <a:pt x="5240504" y="0"/>
                </a:lnTo>
                <a:lnTo>
                  <a:pt x="5240504" y="5078525"/>
                </a:lnTo>
                <a:lnTo>
                  <a:pt x="0" y="5078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421575" y="764862"/>
            <a:ext cx="3675450" cy="3657072"/>
          </a:xfrm>
          <a:custGeom>
            <a:avLst/>
            <a:gdLst/>
            <a:ahLst/>
            <a:cxnLst/>
            <a:rect r="r" b="b" t="t" l="l"/>
            <a:pathLst>
              <a:path h="3657072" w="3675450">
                <a:moveTo>
                  <a:pt x="0" y="0"/>
                </a:moveTo>
                <a:lnTo>
                  <a:pt x="3675450" y="0"/>
                </a:lnTo>
                <a:lnTo>
                  <a:pt x="3675450" y="3657072"/>
                </a:lnTo>
                <a:lnTo>
                  <a:pt x="0" y="3657072"/>
                </a:lnTo>
                <a:lnTo>
                  <a:pt x="0" y="0"/>
                </a:lnTo>
                <a:close/>
              </a:path>
            </a:pathLst>
          </a:custGeom>
          <a:blipFill>
            <a:blip r:embed="rId6"/>
            <a:stretch>
              <a:fillRect l="0" t="0" r="0" b="0"/>
            </a:stretch>
          </a:blipFill>
        </p:spPr>
      </p:sp>
      <p:sp>
        <p:nvSpPr>
          <p:cNvPr name="Freeform 7" id="7"/>
          <p:cNvSpPr/>
          <p:nvPr/>
        </p:nvSpPr>
        <p:spPr>
          <a:xfrm flipH="false" flipV="false" rot="0">
            <a:off x="12356027" y="-2524793"/>
            <a:ext cx="5356618" cy="5354386"/>
          </a:xfrm>
          <a:custGeom>
            <a:avLst/>
            <a:gdLst/>
            <a:ahLst/>
            <a:cxnLst/>
            <a:rect r="r" b="b" t="t" l="l"/>
            <a:pathLst>
              <a:path h="5354386" w="5356618">
                <a:moveTo>
                  <a:pt x="0" y="0"/>
                </a:moveTo>
                <a:lnTo>
                  <a:pt x="5356619" y="0"/>
                </a:lnTo>
                <a:lnTo>
                  <a:pt x="5356619" y="5354386"/>
                </a:lnTo>
                <a:lnTo>
                  <a:pt x="0" y="5354386"/>
                </a:lnTo>
                <a:lnTo>
                  <a:pt x="0" y="0"/>
                </a:lnTo>
                <a:close/>
              </a:path>
            </a:pathLst>
          </a:custGeom>
          <a:blipFill>
            <a:blip r:embed="rId3"/>
            <a:stretch>
              <a:fillRect l="0" t="0" r="0" b="0"/>
            </a:stretch>
          </a:blipFill>
        </p:spPr>
      </p:sp>
      <p:sp>
        <p:nvSpPr>
          <p:cNvPr name="TextBox 8" id="8"/>
          <p:cNvSpPr txBox="true"/>
          <p:nvPr/>
        </p:nvSpPr>
        <p:spPr>
          <a:xfrm rot="0">
            <a:off x="747426" y="2341887"/>
            <a:ext cx="15284644" cy="7356494"/>
          </a:xfrm>
          <a:prstGeom prst="rect">
            <a:avLst/>
          </a:prstGeom>
        </p:spPr>
        <p:txBody>
          <a:bodyPr anchor="t" rtlCol="false" tIns="0" lIns="0" bIns="0" rIns="0">
            <a:spAutoFit/>
          </a:bodyPr>
          <a:lstStyle/>
          <a:p>
            <a:pPr algn="l" marL="1079169" indent="-539584" lvl="1">
              <a:lnSpc>
                <a:spcPts val="6498"/>
              </a:lnSpc>
              <a:buFont typeface="Arial"/>
              <a:buChar char="•"/>
            </a:pPr>
            <a:r>
              <a:rPr lang="en-US" sz="4998">
                <a:solidFill>
                  <a:srgbClr val="000000"/>
                </a:solidFill>
                <a:latin typeface="Anton"/>
                <a:ea typeface="Anton"/>
                <a:cs typeface="Anton"/>
                <a:sym typeface="Anton"/>
              </a:rPr>
              <a:t>Overall, the code provides a straightforward implementation of Tic-Tac-Toe, demonstrating fundamental programming concepts such as loops, conditionals, and user input handling. It serves as a good example for beginners to understand game logic and basic Python programming. However, improvements could be made in terms of code organization, user interface, and error handling for a more robust experience.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6250" t="-69383" r="-21511" b="-54480"/>
            </a:stretch>
          </a:blipFill>
        </p:spPr>
      </p:sp>
      <p:sp>
        <p:nvSpPr>
          <p:cNvPr name="Freeform 3" id="3"/>
          <p:cNvSpPr/>
          <p:nvPr/>
        </p:nvSpPr>
        <p:spPr>
          <a:xfrm flipH="true" flipV="true" rot="0">
            <a:off x="13152748" y="-3362036"/>
            <a:ext cx="5448277" cy="7362536"/>
          </a:xfrm>
          <a:custGeom>
            <a:avLst/>
            <a:gdLst/>
            <a:ahLst/>
            <a:cxnLst/>
            <a:rect r="r" b="b" t="t" l="l"/>
            <a:pathLst>
              <a:path h="7362536" w="5448277">
                <a:moveTo>
                  <a:pt x="5448277" y="7362536"/>
                </a:moveTo>
                <a:lnTo>
                  <a:pt x="0" y="7362536"/>
                </a:lnTo>
                <a:lnTo>
                  <a:pt x="0" y="0"/>
                </a:lnTo>
                <a:lnTo>
                  <a:pt x="5448277" y="0"/>
                </a:lnTo>
                <a:lnTo>
                  <a:pt x="5448277" y="7362536"/>
                </a:lnTo>
                <a:close/>
              </a:path>
            </a:pathLst>
          </a:custGeom>
          <a:blipFill>
            <a:blip r:embed="rId3"/>
            <a:stretch>
              <a:fillRect l="0" t="0" r="0" b="0"/>
            </a:stretch>
          </a:blipFill>
        </p:spPr>
      </p:sp>
      <p:sp>
        <p:nvSpPr>
          <p:cNvPr name="AutoShape 4" id="4"/>
          <p:cNvSpPr/>
          <p:nvPr/>
        </p:nvSpPr>
        <p:spPr>
          <a:xfrm rot="0">
            <a:off x="1286212" y="1331695"/>
            <a:ext cx="15715576" cy="7623610"/>
          </a:xfrm>
          <a:prstGeom prst="rect">
            <a:avLst/>
          </a:prstGeom>
          <a:solidFill>
            <a:srgbClr val="F5F4EE"/>
          </a:solidFill>
        </p:spPr>
      </p:sp>
      <p:sp>
        <p:nvSpPr>
          <p:cNvPr name="Freeform 5" id="5"/>
          <p:cNvSpPr/>
          <p:nvPr/>
        </p:nvSpPr>
        <p:spPr>
          <a:xfrm flipH="false" flipV="false" rot="0">
            <a:off x="7748941" y="966884"/>
            <a:ext cx="2790118" cy="977006"/>
          </a:xfrm>
          <a:custGeom>
            <a:avLst/>
            <a:gdLst/>
            <a:ahLst/>
            <a:cxnLst/>
            <a:rect r="r" b="b" t="t" l="l"/>
            <a:pathLst>
              <a:path h="977006" w="2790118">
                <a:moveTo>
                  <a:pt x="0" y="0"/>
                </a:moveTo>
                <a:lnTo>
                  <a:pt x="2790118" y="0"/>
                </a:lnTo>
                <a:lnTo>
                  <a:pt x="2790118" y="977005"/>
                </a:lnTo>
                <a:lnTo>
                  <a:pt x="0" y="977005"/>
                </a:lnTo>
                <a:lnTo>
                  <a:pt x="0" y="0"/>
                </a:lnTo>
                <a:close/>
              </a:path>
            </a:pathLst>
          </a:custGeom>
          <a:blipFill>
            <a:blip r:embed="rId4"/>
            <a:stretch>
              <a:fillRect l="0" t="-33531" r="0" b="-33531"/>
            </a:stretch>
          </a:blipFill>
        </p:spPr>
      </p:sp>
      <p:sp>
        <p:nvSpPr>
          <p:cNvPr name="TextBox 6" id="6"/>
          <p:cNvSpPr txBox="true"/>
          <p:nvPr/>
        </p:nvSpPr>
        <p:spPr>
          <a:xfrm rot="0">
            <a:off x="4275605" y="4000500"/>
            <a:ext cx="9736790" cy="2286000"/>
          </a:xfrm>
          <a:prstGeom prst="rect">
            <a:avLst/>
          </a:prstGeom>
        </p:spPr>
        <p:txBody>
          <a:bodyPr anchor="t" rtlCol="false" tIns="0" lIns="0" bIns="0" rIns="0">
            <a:spAutoFit/>
          </a:bodyPr>
          <a:lstStyle/>
          <a:p>
            <a:pPr algn="ctr">
              <a:lnSpc>
                <a:spcPts val="9000"/>
              </a:lnSpc>
            </a:pPr>
            <a:r>
              <a:rPr lang="en-US" sz="7500" b="true">
                <a:solidFill>
                  <a:srgbClr val="000000"/>
                </a:solidFill>
                <a:latin typeface="Space Mono Bold"/>
                <a:ea typeface="Space Mono Bold"/>
                <a:cs typeface="Space Mono Bold"/>
                <a:sym typeface="Space Mono Bold"/>
              </a:rPr>
              <a:t>Thank you</a:t>
            </a:r>
          </a:p>
          <a:p>
            <a:pPr algn="ctr">
              <a:lnSpc>
                <a:spcPts val="9000"/>
              </a:lnSpc>
            </a:pPr>
            <a:r>
              <a:rPr lang="en-US" b="true" sz="7500">
                <a:solidFill>
                  <a:srgbClr val="000000"/>
                </a:solidFill>
                <a:latin typeface="Space Mono Bold"/>
                <a:ea typeface="Space Mono Bold"/>
                <a:cs typeface="Space Mono Bold"/>
                <a:sym typeface="Space Mono Bold"/>
              </a:rPr>
              <a:t> for playing!</a:t>
            </a:r>
          </a:p>
        </p:txBody>
      </p:sp>
      <p:sp>
        <p:nvSpPr>
          <p:cNvPr name="Freeform 7" id="7"/>
          <p:cNvSpPr/>
          <p:nvPr/>
        </p:nvSpPr>
        <p:spPr>
          <a:xfrm flipH="false" flipV="false" rot="-10800000">
            <a:off x="13819487" y="6961497"/>
            <a:ext cx="4114800" cy="3987615"/>
          </a:xfrm>
          <a:custGeom>
            <a:avLst/>
            <a:gdLst/>
            <a:ahLst/>
            <a:cxnLst/>
            <a:rect r="r" b="b" t="t" l="l"/>
            <a:pathLst>
              <a:path h="3987615" w="4114800">
                <a:moveTo>
                  <a:pt x="0" y="0"/>
                </a:moveTo>
                <a:lnTo>
                  <a:pt x="4114800" y="0"/>
                </a:lnTo>
                <a:lnTo>
                  <a:pt x="4114800" y="3987616"/>
                </a:lnTo>
                <a:lnTo>
                  <a:pt x="0" y="3987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859567">
            <a:off x="117609" y="4830385"/>
            <a:ext cx="3594378" cy="7047800"/>
          </a:xfrm>
          <a:custGeom>
            <a:avLst/>
            <a:gdLst/>
            <a:ahLst/>
            <a:cxnLst/>
            <a:rect r="r" b="b" t="t" l="l"/>
            <a:pathLst>
              <a:path h="7047800" w="3594378">
                <a:moveTo>
                  <a:pt x="3594379" y="0"/>
                </a:moveTo>
                <a:lnTo>
                  <a:pt x="0" y="0"/>
                </a:lnTo>
                <a:lnTo>
                  <a:pt x="0" y="7047800"/>
                </a:lnTo>
                <a:lnTo>
                  <a:pt x="3594379" y="7047800"/>
                </a:lnTo>
                <a:lnTo>
                  <a:pt x="3594379"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DAGZ6jcoC0A</dc:identifier>
  <dcterms:modified xsi:type="dcterms:W3CDTF">2011-08-01T06:04:30Z</dcterms:modified>
  <cp:revision>1</cp:revision>
  <dc:title>Beige Collage Tic Tac Toe Fun Presentation</dc:title>
</cp:coreProperties>
</file>